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8"/>
  </p:notesMasterIdLst>
  <p:handoutMasterIdLst>
    <p:handoutMasterId r:id="rId9"/>
  </p:handoutMasterIdLst>
  <p:sldIdLst>
    <p:sldId id="343" r:id="rId3"/>
    <p:sldId id="339" r:id="rId4"/>
    <p:sldId id="340" r:id="rId5"/>
    <p:sldId id="341" r:id="rId6"/>
    <p:sldId id="342"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1" autoAdjust="0"/>
    <p:restoredTop sz="94660"/>
  </p:normalViewPr>
  <p:slideViewPr>
    <p:cSldViewPr showGuides="1">
      <p:cViewPr varScale="1">
        <p:scale>
          <a:sx n="79" d="100"/>
          <a:sy n="79" d="100"/>
        </p:scale>
        <p:origin x="72" y="84"/>
      </p:cViewPr>
      <p:guideLst>
        <p:guide orient="horz" pos="2160"/>
        <p:guide pos="3840"/>
      </p:guideLst>
    </p:cSldViewPr>
  </p:slideViewPr>
  <p:notesTextViewPr>
    <p:cViewPr>
      <p:scale>
        <a:sx n="1" d="1"/>
        <a:sy n="1" d="1"/>
      </p:scale>
      <p:origin x="0" y="0"/>
    </p:cViewPr>
  </p:notesTextViewPr>
  <p:notesViewPr>
    <p:cSldViewPr showGuides="1">
      <p:cViewPr varScale="1">
        <p:scale>
          <a:sx n="88" d="100"/>
          <a:sy n="88" d="100"/>
        </p:scale>
        <p:origin x="373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20607047963545"/>
          <c:y val="5.9940064702595233E-2"/>
          <c:w val="0.7537657480314961"/>
          <c:h val="0.76022419565321919"/>
        </c:manualLayout>
      </c:layout>
      <c:barChart>
        <c:barDir val="bar"/>
        <c:grouping val="stacked"/>
        <c:varyColors val="0"/>
        <c:ser>
          <c:idx val="0"/>
          <c:order val="0"/>
          <c:spPr>
            <a:solidFill>
              <a:schemeClr val="accent1"/>
            </a:solidFill>
            <a:ln>
              <a:noFill/>
            </a:ln>
            <a:effectLst/>
          </c:spPr>
          <c:invertIfNegative val="0"/>
          <c:dLbls>
            <c:dLbl>
              <c:idx val="0"/>
              <c:layout>
                <c:manualLayout>
                  <c:x val="6.0688295252103237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39E-481E-9835-88E7BE351F16}"/>
                </c:ext>
              </c:extLst>
            </c:dLbl>
            <c:dLbl>
              <c:idx val="1"/>
              <c:layout>
                <c:manualLayout>
                  <c:x val="8.3906922616066346E-2"/>
                  <c:y val="2.632377497027693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39E-481E-9835-88E7BE351F16}"/>
                </c:ext>
              </c:extLst>
            </c:dLbl>
            <c:dLbl>
              <c:idx val="2"/>
              <c:layout>
                <c:manualLayout>
                  <c:x val="0.14952691019000452"/>
                  <c:y val="5.264754994055386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39E-481E-9835-88E7BE351F16}"/>
                </c:ext>
              </c:extLst>
            </c:dLbl>
            <c:dLbl>
              <c:idx val="3"/>
              <c:layout>
                <c:manualLayout>
                  <c:x val="0.37749363843851536"/>
                  <c:y val="-2.632377497027693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39E-481E-9835-88E7BE351F1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fi-FI"/>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Taul1!$B$21:$E$21</c:f>
              <c:strCache>
                <c:ptCount val="4"/>
                <c:pt idx="0">
                  <c:v>Keskeyttäneitä</c:v>
                </c:pt>
                <c:pt idx="1">
                  <c:v>Suorittaneita</c:v>
                </c:pt>
                <c:pt idx="2">
                  <c:v>Aloittaneita</c:v>
                </c:pt>
                <c:pt idx="3">
                  <c:v>Hakemuksia</c:v>
                </c:pt>
              </c:strCache>
            </c:strRef>
          </c:cat>
          <c:val>
            <c:numRef>
              <c:f>Taul1!$B$22:$E$22</c:f>
              <c:numCache>
                <c:formatCode>General</c:formatCode>
                <c:ptCount val="4"/>
                <c:pt idx="0">
                  <c:v>529</c:v>
                </c:pt>
                <c:pt idx="1">
                  <c:v>843</c:v>
                </c:pt>
                <c:pt idx="2">
                  <c:v>1629</c:v>
                </c:pt>
                <c:pt idx="3">
                  <c:v>4679</c:v>
                </c:pt>
              </c:numCache>
            </c:numRef>
          </c:val>
          <c:extLst>
            <c:ext xmlns:c16="http://schemas.microsoft.com/office/drawing/2014/chart" uri="{C3380CC4-5D6E-409C-BE32-E72D297353CC}">
              <c16:uniqueId val="{00000004-339E-481E-9835-88E7BE351F16}"/>
            </c:ext>
          </c:extLst>
        </c:ser>
        <c:dLbls>
          <c:dLblPos val="ctr"/>
          <c:showLegendKey val="0"/>
          <c:showVal val="1"/>
          <c:showCatName val="0"/>
          <c:showSerName val="0"/>
          <c:showPercent val="0"/>
          <c:showBubbleSize val="0"/>
        </c:dLbls>
        <c:gapWidth val="150"/>
        <c:overlap val="100"/>
        <c:axId val="1337918367"/>
        <c:axId val="1343716783"/>
      </c:barChart>
      <c:catAx>
        <c:axId val="133791836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i-FI"/>
          </a:p>
        </c:txPr>
        <c:crossAx val="1343716783"/>
        <c:crosses val="autoZero"/>
        <c:auto val="1"/>
        <c:lblAlgn val="ctr"/>
        <c:lblOffset val="100"/>
        <c:noMultiLvlLbl val="0"/>
      </c:catAx>
      <c:valAx>
        <c:axId val="134371678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i-FI"/>
          </a:p>
        </c:txPr>
        <c:crossAx val="133791836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238678B-1B4D-4652-BA39-60FAA2406C67}" type="datetimeFigureOut">
              <a:rPr lang="fi-FI" smtClean="0"/>
              <a:pPr/>
              <a:t>5.2.2024</a:t>
            </a:fld>
            <a:endParaRPr lang="fi-FI"/>
          </a:p>
        </p:txBody>
      </p:sp>
      <p:sp>
        <p:nvSpPr>
          <p:cNvPr id="4" name="Alatunnisteen paikkamerk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55C1D27-33AE-48B6-8533-0AD83FE590F6}" type="slidenum">
              <a:rPr lang="fi-FI" smtClean="0"/>
              <a:pPr/>
              <a:t>‹#›</a:t>
            </a:fld>
            <a:endParaRPr lang="fi-FI"/>
          </a:p>
        </p:txBody>
      </p:sp>
    </p:spTree>
    <p:extLst>
      <p:ext uri="{BB962C8B-B14F-4D97-AF65-F5344CB8AC3E}">
        <p14:creationId xmlns:p14="http://schemas.microsoft.com/office/powerpoint/2010/main" val="2561685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5D6633-A21D-41F6-9DCA-55C2031F52E3}" type="datetimeFigureOut">
              <a:rPr lang="fi-FI" smtClean="0"/>
              <a:pPr/>
              <a:t>5.2.2024</a:t>
            </a:fld>
            <a:endParaRPr lang="fi-FI"/>
          </a:p>
        </p:txBody>
      </p:sp>
      <p:sp>
        <p:nvSpPr>
          <p:cNvPr id="4" name="Dian kuvan paikkamerkki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E1084E-A856-495C-B990-28A3E30098E6}" type="slidenum">
              <a:rPr lang="fi-FI" smtClean="0"/>
              <a:pPr/>
              <a:t>‹#›</a:t>
            </a:fld>
            <a:endParaRPr lang="fi-FI"/>
          </a:p>
        </p:txBody>
      </p:sp>
    </p:spTree>
    <p:extLst>
      <p:ext uri="{BB962C8B-B14F-4D97-AF65-F5344CB8AC3E}">
        <p14:creationId xmlns:p14="http://schemas.microsoft.com/office/powerpoint/2010/main" val="1429061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4.wmf"/></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e_title_slide">
    <p:spTree>
      <p:nvGrpSpPr>
        <p:cNvPr id="1" name=""/>
        <p:cNvGrpSpPr/>
        <p:nvPr/>
      </p:nvGrpSpPr>
      <p:grpSpPr>
        <a:xfrm>
          <a:off x="0" y="0"/>
          <a:ext cx="0" cy="0"/>
          <a:chOff x="0" y="0"/>
          <a:chExt cx="0" cy="0"/>
        </a:xfrm>
      </p:grpSpPr>
      <p:sp>
        <p:nvSpPr>
          <p:cNvPr id="2" name="Otsikko 1"/>
          <p:cNvSpPr>
            <a:spLocks noGrp="1"/>
          </p:cNvSpPr>
          <p:nvPr>
            <p:ph type="ctrTitle"/>
          </p:nvPr>
        </p:nvSpPr>
        <p:spPr>
          <a:xfrm>
            <a:off x="1274507" y="2708920"/>
            <a:ext cx="7701813" cy="1533018"/>
          </a:xfrm>
        </p:spPr>
        <p:txBody>
          <a:bodyPr>
            <a:noAutofit/>
          </a:bodyPr>
          <a:lstStyle>
            <a:lvl1pPr algn="l">
              <a:lnSpc>
                <a:spcPct val="100000"/>
              </a:lnSpc>
              <a:defRPr sz="3600" b="0"/>
            </a:lvl1pPr>
          </a:lstStyle>
          <a:p>
            <a:r>
              <a:rPr lang="fi-FI"/>
              <a:t>Muokkaa ots. perustyyl. napsautt.</a:t>
            </a:r>
            <a:endParaRPr lang="fi-FI" dirty="0"/>
          </a:p>
        </p:txBody>
      </p:sp>
      <p:sp>
        <p:nvSpPr>
          <p:cNvPr id="3" name="Alaotsikko 2"/>
          <p:cNvSpPr>
            <a:spLocks noGrp="1"/>
          </p:cNvSpPr>
          <p:nvPr>
            <p:ph type="subTitle" idx="1"/>
          </p:nvPr>
        </p:nvSpPr>
        <p:spPr>
          <a:xfrm>
            <a:off x="1274507" y="4365104"/>
            <a:ext cx="7701813" cy="720080"/>
          </a:xfrm>
        </p:spPr>
        <p:txBody>
          <a:bodyPr>
            <a:noAutofit/>
          </a:bodyPr>
          <a:lstStyle>
            <a:lvl1pPr marL="0" indent="0" algn="l">
              <a:buNone/>
              <a:defRPr sz="14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6" name="Dian numeron paikkamerkki 5"/>
          <p:cNvSpPr>
            <a:spLocks noGrp="1"/>
          </p:cNvSpPr>
          <p:nvPr>
            <p:ph type="sldNum" sz="quarter" idx="12"/>
          </p:nvPr>
        </p:nvSpPr>
        <p:spPr/>
        <p:txBody>
          <a:bodyPr/>
          <a:lstStyle/>
          <a:p>
            <a:fld id="{90912E3B-9838-4611-AED2-1868E41D44C1}" type="slidenum">
              <a:rPr lang="fi-FI" smtClean="0"/>
              <a:pPr/>
              <a:t>‹#›</a:t>
            </a:fld>
            <a:endParaRPr lang="fi-FI"/>
          </a:p>
        </p:txBody>
      </p:sp>
      <p:sp>
        <p:nvSpPr>
          <p:cNvPr id="4" name="Päivämäärän paikkamerkki 3"/>
          <p:cNvSpPr>
            <a:spLocks noGrp="1"/>
          </p:cNvSpPr>
          <p:nvPr>
            <p:ph type="dt" sz="half" idx="10"/>
          </p:nvPr>
        </p:nvSpPr>
        <p:spPr/>
        <p:txBody>
          <a:bodyPr/>
          <a:lstStyle/>
          <a:p>
            <a:r>
              <a:rPr lang="fi-FI"/>
              <a:t>23.10.2023</a:t>
            </a:r>
          </a:p>
        </p:txBody>
      </p:sp>
      <p:sp>
        <p:nvSpPr>
          <p:cNvPr id="5" name="Alatunnisteen paikkamerkki 4"/>
          <p:cNvSpPr>
            <a:spLocks noGrp="1"/>
          </p:cNvSpPr>
          <p:nvPr>
            <p:ph type="ftr" sz="quarter" idx="11"/>
          </p:nvPr>
        </p:nvSpPr>
        <p:spPr>
          <a:xfrm>
            <a:off x="2619243" y="6545238"/>
            <a:ext cx="5636998" cy="196131"/>
          </a:xfrm>
        </p:spPr>
        <p:txBody>
          <a:bodyPr/>
          <a:lstStyle/>
          <a:p>
            <a:r>
              <a:rPr lang="fi-FI"/>
              <a:t>Venäläinen Saara</a:t>
            </a:r>
            <a:endParaRPr lang="fi-FI" dirty="0"/>
          </a:p>
        </p:txBody>
      </p:sp>
      <p:pic>
        <p:nvPicPr>
          <p:cNvPr id="10" name="Kuva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14113" y="566"/>
            <a:ext cx="4077887" cy="6857434"/>
          </a:xfrm>
          <a:prstGeom prst="rect">
            <a:avLst/>
          </a:prstGeom>
        </p:spPr>
      </p:pic>
      <p:pic>
        <p:nvPicPr>
          <p:cNvPr id="8" name="Kuva 7">
            <a:extLst>
              <a:ext uri="{FF2B5EF4-FFF2-40B4-BE49-F238E27FC236}">
                <a16:creationId xmlns:a16="http://schemas.microsoft.com/office/drawing/2014/main" id="{6DF54940-052E-9537-7AF1-9712BF59BD7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2800" y="669600"/>
            <a:ext cx="4437522" cy="1609200"/>
          </a:xfrm>
          <a:prstGeom prst="rect">
            <a:avLst/>
          </a:prstGeom>
        </p:spPr>
      </p:pic>
    </p:spTree>
    <p:extLst>
      <p:ext uri="{BB962C8B-B14F-4D97-AF65-F5344CB8AC3E}">
        <p14:creationId xmlns:p14="http://schemas.microsoft.com/office/powerpoint/2010/main" val="1562618174"/>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e_title_slide_eu-logo">
    <p:spTree>
      <p:nvGrpSpPr>
        <p:cNvPr id="1" name=""/>
        <p:cNvGrpSpPr/>
        <p:nvPr/>
      </p:nvGrpSpPr>
      <p:grpSpPr>
        <a:xfrm>
          <a:off x="0" y="0"/>
          <a:ext cx="0" cy="0"/>
          <a:chOff x="0" y="0"/>
          <a:chExt cx="0" cy="0"/>
        </a:xfrm>
      </p:grpSpPr>
      <p:pic>
        <p:nvPicPr>
          <p:cNvPr id="12" name="Kuva 1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65008" y="-5626"/>
            <a:ext cx="4126992" cy="6858000"/>
          </a:xfrm>
          <a:prstGeom prst="rect">
            <a:avLst/>
          </a:prstGeom>
        </p:spPr>
      </p:pic>
      <p:sp>
        <p:nvSpPr>
          <p:cNvPr id="14" name="Otsikko 1"/>
          <p:cNvSpPr>
            <a:spLocks noGrp="1"/>
          </p:cNvSpPr>
          <p:nvPr>
            <p:ph type="ctrTitle"/>
          </p:nvPr>
        </p:nvSpPr>
        <p:spPr>
          <a:xfrm>
            <a:off x="1274507" y="2708920"/>
            <a:ext cx="7701813" cy="1533018"/>
          </a:xfrm>
        </p:spPr>
        <p:txBody>
          <a:bodyPr>
            <a:noAutofit/>
          </a:bodyPr>
          <a:lstStyle>
            <a:lvl1pPr algn="l">
              <a:lnSpc>
                <a:spcPct val="100000"/>
              </a:lnSpc>
              <a:defRPr sz="3600" b="0"/>
            </a:lvl1pPr>
          </a:lstStyle>
          <a:p>
            <a:r>
              <a:rPr lang="fi-FI"/>
              <a:t>Muokkaa ots. perustyyl. napsautt.</a:t>
            </a:r>
            <a:endParaRPr lang="fi-FI" dirty="0"/>
          </a:p>
        </p:txBody>
      </p:sp>
      <p:sp>
        <p:nvSpPr>
          <p:cNvPr id="15" name="Alaotsikko 2"/>
          <p:cNvSpPr>
            <a:spLocks noGrp="1"/>
          </p:cNvSpPr>
          <p:nvPr>
            <p:ph type="subTitle" idx="1"/>
          </p:nvPr>
        </p:nvSpPr>
        <p:spPr>
          <a:xfrm>
            <a:off x="1274507" y="4365104"/>
            <a:ext cx="7701813" cy="720080"/>
          </a:xfrm>
        </p:spPr>
        <p:txBody>
          <a:bodyPr>
            <a:noAutofit/>
          </a:bodyPr>
          <a:lstStyle>
            <a:lvl1pPr marL="0" indent="0" algn="l">
              <a:buNone/>
              <a:defRPr sz="14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6" name="Dian numeron paikkamerkki 5"/>
          <p:cNvSpPr>
            <a:spLocks noGrp="1"/>
          </p:cNvSpPr>
          <p:nvPr>
            <p:ph type="sldNum" sz="quarter" idx="12"/>
          </p:nvPr>
        </p:nvSpPr>
        <p:spPr/>
        <p:txBody>
          <a:bodyPr/>
          <a:lstStyle/>
          <a:p>
            <a:fld id="{90912E3B-9838-4611-AED2-1868E41D44C1}" type="slidenum">
              <a:rPr lang="fi-FI" smtClean="0"/>
              <a:pPr/>
              <a:t>‹#›</a:t>
            </a:fld>
            <a:endParaRPr lang="fi-FI"/>
          </a:p>
        </p:txBody>
      </p:sp>
      <p:sp>
        <p:nvSpPr>
          <p:cNvPr id="4" name="Päivämäärän paikkamerkki 3"/>
          <p:cNvSpPr>
            <a:spLocks noGrp="1"/>
          </p:cNvSpPr>
          <p:nvPr>
            <p:ph type="dt" sz="half" idx="10"/>
          </p:nvPr>
        </p:nvSpPr>
        <p:spPr/>
        <p:txBody>
          <a:bodyPr/>
          <a:lstStyle/>
          <a:p>
            <a:r>
              <a:rPr lang="fi-FI"/>
              <a:t>23.10.2023</a:t>
            </a:r>
          </a:p>
        </p:txBody>
      </p:sp>
      <p:sp>
        <p:nvSpPr>
          <p:cNvPr id="5" name="Alatunnisteen paikkamerkki 4"/>
          <p:cNvSpPr>
            <a:spLocks noGrp="1"/>
          </p:cNvSpPr>
          <p:nvPr>
            <p:ph type="ftr" sz="quarter" idx="11"/>
          </p:nvPr>
        </p:nvSpPr>
        <p:spPr/>
        <p:txBody>
          <a:bodyPr/>
          <a:lstStyle/>
          <a:p>
            <a:r>
              <a:rPr lang="fi-FI"/>
              <a:t>Venäläinen Saara</a:t>
            </a:r>
            <a:endParaRPr lang="fi-FI" dirty="0"/>
          </a:p>
        </p:txBody>
      </p:sp>
      <p:pic>
        <p:nvPicPr>
          <p:cNvPr id="11" name="Kuvan paikkamerkki 12">
            <a:extLst>
              <a:ext uri="{C183D7F6-B498-43B3-948B-1728B52AA6E4}">
                <adec:decorative xmlns:adec="http://schemas.microsoft.com/office/drawing/2017/decorative" val="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2137" b="-8"/>
          <a:stretch/>
        </p:blipFill>
        <p:spPr>
          <a:xfrm>
            <a:off x="9552384" y="5013176"/>
            <a:ext cx="1151952" cy="1361550"/>
          </a:xfrm>
          <a:prstGeom prst="rect">
            <a:avLst/>
          </a:prstGeom>
        </p:spPr>
      </p:pic>
      <p:pic>
        <p:nvPicPr>
          <p:cNvPr id="2" name="Kuva 1">
            <a:extLst>
              <a:ext uri="{FF2B5EF4-FFF2-40B4-BE49-F238E27FC236}">
                <a16:creationId xmlns:a16="http://schemas.microsoft.com/office/drawing/2014/main" id="{6CF548CB-4D56-2C1B-8AF4-6F5B78C8563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32800" y="669600"/>
            <a:ext cx="4437522" cy="1609200"/>
          </a:xfrm>
          <a:prstGeom prst="rect">
            <a:avLst/>
          </a:prstGeom>
        </p:spPr>
      </p:pic>
    </p:spTree>
    <p:extLst>
      <p:ext uri="{BB962C8B-B14F-4D97-AF65-F5344CB8AC3E}">
        <p14:creationId xmlns:p14="http://schemas.microsoft.com/office/powerpoint/2010/main" val="3234508414"/>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e_title_and_content">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lnSpc>
                <a:spcPct val="100000"/>
              </a:lnSpc>
              <a:defRPr/>
            </a:lvl1pPr>
          </a:lstStyle>
          <a:p>
            <a:r>
              <a:rPr lang="fi-FI"/>
              <a:t>Muokkaa ots. perustyyl. napsautt.</a:t>
            </a:r>
            <a:endParaRPr lang="fi-FI" dirty="0"/>
          </a:p>
        </p:txBody>
      </p:sp>
      <p:sp>
        <p:nvSpPr>
          <p:cNvPr id="3" name="Sisällön paikkamerkki 2"/>
          <p:cNvSpPr>
            <a:spLocks noGrp="1"/>
          </p:cNvSpPr>
          <p:nvPr>
            <p:ph idx="1"/>
          </p:nvPr>
        </p:nvSpPr>
        <p:spPr/>
        <p:txBody>
          <a:bodyPr>
            <a:noAutofit/>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6" name="Dian numeron paikkamerkki 5"/>
          <p:cNvSpPr>
            <a:spLocks noGrp="1"/>
          </p:cNvSpPr>
          <p:nvPr>
            <p:ph type="sldNum" sz="quarter" idx="12"/>
          </p:nvPr>
        </p:nvSpPr>
        <p:spPr/>
        <p:txBody>
          <a:bodyPr/>
          <a:lstStyle/>
          <a:p>
            <a:fld id="{90912E3B-9838-4611-AED2-1868E41D44C1}" type="slidenum">
              <a:rPr lang="fi-FI" smtClean="0"/>
              <a:pPr/>
              <a:t>‹#›</a:t>
            </a:fld>
            <a:endParaRPr lang="fi-FI"/>
          </a:p>
        </p:txBody>
      </p:sp>
      <p:sp>
        <p:nvSpPr>
          <p:cNvPr id="4" name="Päivämäärän paikkamerkki 3"/>
          <p:cNvSpPr>
            <a:spLocks noGrp="1"/>
          </p:cNvSpPr>
          <p:nvPr>
            <p:ph type="dt" sz="half" idx="10"/>
          </p:nvPr>
        </p:nvSpPr>
        <p:spPr/>
        <p:txBody>
          <a:bodyPr/>
          <a:lstStyle/>
          <a:p>
            <a:r>
              <a:rPr lang="fi-FI"/>
              <a:t>23.10.2023</a:t>
            </a:r>
          </a:p>
        </p:txBody>
      </p:sp>
      <p:sp>
        <p:nvSpPr>
          <p:cNvPr id="5" name="Alatunnisteen paikkamerkki 4"/>
          <p:cNvSpPr>
            <a:spLocks noGrp="1"/>
          </p:cNvSpPr>
          <p:nvPr>
            <p:ph type="ftr" sz="quarter" idx="11"/>
          </p:nvPr>
        </p:nvSpPr>
        <p:spPr>
          <a:xfrm>
            <a:off x="2616200" y="6545238"/>
            <a:ext cx="6357077" cy="196131"/>
          </a:xfrm>
        </p:spPr>
        <p:txBody>
          <a:bodyPr/>
          <a:lstStyle/>
          <a:p>
            <a:r>
              <a:rPr lang="fi-FI"/>
              <a:t>Venäläinen Saara</a:t>
            </a:r>
            <a:endParaRPr lang="fi-FI" dirty="0"/>
          </a:p>
        </p:txBody>
      </p:sp>
      <p:pic>
        <p:nvPicPr>
          <p:cNvPr id="8" name="Kuva 7">
            <a:extLst>
              <a:ext uri="{FF2B5EF4-FFF2-40B4-BE49-F238E27FC236}">
                <a16:creationId xmlns:a16="http://schemas.microsoft.com/office/drawing/2014/main" id="{58CAEB24-40E6-661F-030E-43247A2526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63952" y="2554644"/>
            <a:ext cx="4951476" cy="3494532"/>
          </a:xfrm>
          <a:prstGeom prst="rect">
            <a:avLst/>
          </a:prstGeom>
        </p:spPr>
      </p:pic>
    </p:spTree>
    <p:extLst>
      <p:ext uri="{BB962C8B-B14F-4D97-AF65-F5344CB8AC3E}">
        <p14:creationId xmlns:p14="http://schemas.microsoft.com/office/powerpoint/2010/main" val="3984191605"/>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e_two_contents">
    <p:spTree>
      <p:nvGrpSpPr>
        <p:cNvPr id="1" name=""/>
        <p:cNvGrpSpPr/>
        <p:nvPr/>
      </p:nvGrpSpPr>
      <p:grpSpPr>
        <a:xfrm>
          <a:off x="0" y="0"/>
          <a:ext cx="0" cy="0"/>
          <a:chOff x="0" y="0"/>
          <a:chExt cx="0" cy="0"/>
        </a:xfrm>
      </p:grpSpPr>
      <p:sp>
        <p:nvSpPr>
          <p:cNvPr id="2" name="Otsikko 1"/>
          <p:cNvSpPr>
            <a:spLocks noGrp="1"/>
          </p:cNvSpPr>
          <p:nvPr>
            <p:ph type="title"/>
          </p:nvPr>
        </p:nvSpPr>
        <p:spPr>
          <a:xfrm>
            <a:off x="1084123" y="498462"/>
            <a:ext cx="10196453" cy="1113543"/>
          </a:xfrm>
        </p:spPr>
        <p:txBody>
          <a:bodyPr/>
          <a:lstStyle/>
          <a:p>
            <a:r>
              <a:rPr lang="fi-FI"/>
              <a:t>Muokkaa ots. perustyyl. napsautt.</a:t>
            </a:r>
            <a:endParaRPr lang="fi-FI" dirty="0"/>
          </a:p>
        </p:txBody>
      </p:sp>
      <p:sp>
        <p:nvSpPr>
          <p:cNvPr id="3" name="Sisällön paikkamerkki 2"/>
          <p:cNvSpPr>
            <a:spLocks noGrp="1"/>
          </p:cNvSpPr>
          <p:nvPr>
            <p:ph sz="half" idx="1"/>
          </p:nvPr>
        </p:nvSpPr>
        <p:spPr>
          <a:xfrm>
            <a:off x="1089653" y="1844825"/>
            <a:ext cx="4992555" cy="4281339"/>
          </a:xfrm>
        </p:spPr>
        <p:txBody>
          <a:bodyPr/>
          <a:lstStyle>
            <a:lvl1pPr>
              <a:defRPr sz="2200"/>
            </a:lvl1pPr>
            <a:lvl2pPr>
              <a:lnSpc>
                <a:spcPct val="100000"/>
              </a:lnSpc>
              <a:defRPr sz="1800"/>
            </a:lvl2pPr>
            <a:lvl3pPr>
              <a:lnSpc>
                <a:spcPct val="100000"/>
              </a:lnSpc>
              <a:defRPr sz="1800"/>
            </a:lvl3pPr>
            <a:lvl4pPr>
              <a:lnSpc>
                <a:spcPct val="100000"/>
              </a:lnSpc>
              <a:defRPr sz="1800"/>
            </a:lvl4pPr>
            <a:lvl5pPr>
              <a:lnSpc>
                <a:spcPct val="100000"/>
              </a:lnSpc>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Sisällön paikkamerkki 3"/>
          <p:cNvSpPr>
            <a:spLocks noGrp="1"/>
          </p:cNvSpPr>
          <p:nvPr>
            <p:ph sz="half" idx="2"/>
          </p:nvPr>
        </p:nvSpPr>
        <p:spPr>
          <a:xfrm>
            <a:off x="6274229" y="1844825"/>
            <a:ext cx="5006347" cy="4281339"/>
          </a:xfrm>
        </p:spPr>
        <p:txBody>
          <a:bodyPr/>
          <a:lstStyle>
            <a:lvl1pPr>
              <a:defRPr sz="2200"/>
            </a:lvl1pPr>
            <a:lvl2pPr>
              <a:lnSpc>
                <a:spcPct val="100000"/>
              </a:lnSpc>
              <a:defRPr sz="1800"/>
            </a:lvl2pPr>
            <a:lvl3pPr>
              <a:lnSpc>
                <a:spcPct val="100000"/>
              </a:lnSpc>
              <a:defRPr sz="1800"/>
            </a:lvl3pPr>
            <a:lvl4pPr>
              <a:lnSpc>
                <a:spcPct val="100000"/>
              </a:lnSpc>
              <a:defRPr sz="1800"/>
            </a:lvl4pPr>
            <a:lvl5pPr>
              <a:lnSpc>
                <a:spcPct val="100000"/>
              </a:lnSpc>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7" name="Dian numeron paikkamerkki 6"/>
          <p:cNvSpPr>
            <a:spLocks noGrp="1"/>
          </p:cNvSpPr>
          <p:nvPr>
            <p:ph type="sldNum" sz="quarter" idx="12"/>
          </p:nvPr>
        </p:nvSpPr>
        <p:spPr/>
        <p:txBody>
          <a:bodyPr/>
          <a:lstStyle/>
          <a:p>
            <a:fld id="{90912E3B-9838-4611-AED2-1868E41D44C1}" type="slidenum">
              <a:rPr lang="fi-FI" smtClean="0"/>
              <a:pPr/>
              <a:t>‹#›</a:t>
            </a:fld>
            <a:endParaRPr lang="fi-FI"/>
          </a:p>
        </p:txBody>
      </p:sp>
      <p:sp>
        <p:nvSpPr>
          <p:cNvPr id="5" name="Päivämäärän paikkamerkki 4"/>
          <p:cNvSpPr>
            <a:spLocks noGrp="1"/>
          </p:cNvSpPr>
          <p:nvPr>
            <p:ph type="dt" sz="half" idx="10"/>
          </p:nvPr>
        </p:nvSpPr>
        <p:spPr/>
        <p:txBody>
          <a:bodyPr/>
          <a:lstStyle/>
          <a:p>
            <a:r>
              <a:rPr lang="fi-FI"/>
              <a:t>23.10.2023</a:t>
            </a:r>
          </a:p>
        </p:txBody>
      </p:sp>
      <p:sp>
        <p:nvSpPr>
          <p:cNvPr id="6" name="Alatunnisteen paikkamerkki 5"/>
          <p:cNvSpPr>
            <a:spLocks noGrp="1"/>
          </p:cNvSpPr>
          <p:nvPr>
            <p:ph type="ftr" sz="quarter" idx="11"/>
          </p:nvPr>
        </p:nvSpPr>
        <p:spPr/>
        <p:txBody>
          <a:bodyPr/>
          <a:lstStyle/>
          <a:p>
            <a:r>
              <a:rPr lang="fi-FI"/>
              <a:t>Venäläinen Saara</a:t>
            </a:r>
            <a:endParaRPr lang="fi-FI" dirty="0"/>
          </a:p>
        </p:txBody>
      </p:sp>
    </p:spTree>
    <p:extLst>
      <p:ext uri="{BB962C8B-B14F-4D97-AF65-F5344CB8AC3E}">
        <p14:creationId xmlns:p14="http://schemas.microsoft.com/office/powerpoint/2010/main" val="1912263754"/>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e_only_title">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lnSpc>
                <a:spcPct val="100000"/>
              </a:lnSpc>
              <a:defRPr/>
            </a:lvl1pPr>
          </a:lstStyle>
          <a:p>
            <a:r>
              <a:rPr lang="fi-FI"/>
              <a:t>Muokkaa ots. perustyyl. napsautt.</a:t>
            </a:r>
            <a:endParaRPr lang="fi-FI" dirty="0"/>
          </a:p>
        </p:txBody>
      </p:sp>
      <p:sp>
        <p:nvSpPr>
          <p:cNvPr id="5" name="Dian numeron paikkamerkki 4"/>
          <p:cNvSpPr>
            <a:spLocks noGrp="1"/>
          </p:cNvSpPr>
          <p:nvPr>
            <p:ph type="sldNum" sz="quarter" idx="12"/>
          </p:nvPr>
        </p:nvSpPr>
        <p:spPr/>
        <p:txBody>
          <a:bodyPr/>
          <a:lstStyle/>
          <a:p>
            <a:fld id="{90912E3B-9838-4611-AED2-1868E41D44C1}" type="slidenum">
              <a:rPr lang="fi-FI" smtClean="0"/>
              <a:pPr/>
              <a:t>‹#›</a:t>
            </a:fld>
            <a:endParaRPr lang="fi-FI"/>
          </a:p>
        </p:txBody>
      </p:sp>
      <p:sp>
        <p:nvSpPr>
          <p:cNvPr id="3" name="Päivämäärän paikkamerkki 2"/>
          <p:cNvSpPr>
            <a:spLocks noGrp="1"/>
          </p:cNvSpPr>
          <p:nvPr>
            <p:ph type="dt" sz="half" idx="10"/>
          </p:nvPr>
        </p:nvSpPr>
        <p:spPr/>
        <p:txBody>
          <a:bodyPr/>
          <a:lstStyle/>
          <a:p>
            <a:r>
              <a:rPr lang="fi-FI"/>
              <a:t>23.10.2023</a:t>
            </a:r>
          </a:p>
        </p:txBody>
      </p:sp>
      <p:sp>
        <p:nvSpPr>
          <p:cNvPr id="4" name="Alatunnisteen paikkamerkki 3"/>
          <p:cNvSpPr>
            <a:spLocks noGrp="1"/>
          </p:cNvSpPr>
          <p:nvPr>
            <p:ph type="ftr" sz="quarter" idx="11"/>
          </p:nvPr>
        </p:nvSpPr>
        <p:spPr/>
        <p:txBody>
          <a:bodyPr/>
          <a:lstStyle/>
          <a:p>
            <a:r>
              <a:rPr lang="fi-FI"/>
              <a:t>Venäläinen Saara</a:t>
            </a:r>
            <a:endParaRPr lang="fi-FI" dirty="0"/>
          </a:p>
        </p:txBody>
      </p:sp>
    </p:spTree>
    <p:extLst>
      <p:ext uri="{BB962C8B-B14F-4D97-AF65-F5344CB8AC3E}">
        <p14:creationId xmlns:p14="http://schemas.microsoft.com/office/powerpoint/2010/main" val="982026813"/>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te_blank">
    <p:spTree>
      <p:nvGrpSpPr>
        <p:cNvPr id="1" name=""/>
        <p:cNvGrpSpPr/>
        <p:nvPr/>
      </p:nvGrpSpPr>
      <p:grpSpPr>
        <a:xfrm>
          <a:off x="0" y="0"/>
          <a:ext cx="0" cy="0"/>
          <a:chOff x="0" y="0"/>
          <a:chExt cx="0" cy="0"/>
        </a:xfrm>
      </p:grpSpPr>
      <p:sp>
        <p:nvSpPr>
          <p:cNvPr id="4" name="Dian numeron paikkamerkki 3"/>
          <p:cNvSpPr>
            <a:spLocks noGrp="1"/>
          </p:cNvSpPr>
          <p:nvPr>
            <p:ph type="sldNum" sz="quarter" idx="12"/>
          </p:nvPr>
        </p:nvSpPr>
        <p:spPr/>
        <p:txBody>
          <a:bodyPr/>
          <a:lstStyle/>
          <a:p>
            <a:fld id="{90912E3B-9838-4611-AED2-1868E41D44C1}" type="slidenum">
              <a:rPr lang="fi-FI" smtClean="0"/>
              <a:pPr/>
              <a:t>‹#›</a:t>
            </a:fld>
            <a:endParaRPr lang="fi-FI"/>
          </a:p>
        </p:txBody>
      </p:sp>
      <p:sp>
        <p:nvSpPr>
          <p:cNvPr id="2" name="Päivämäärän paikkamerkki 1"/>
          <p:cNvSpPr>
            <a:spLocks noGrp="1"/>
          </p:cNvSpPr>
          <p:nvPr>
            <p:ph type="dt" sz="half" idx="10"/>
          </p:nvPr>
        </p:nvSpPr>
        <p:spPr/>
        <p:txBody>
          <a:bodyPr/>
          <a:lstStyle/>
          <a:p>
            <a:r>
              <a:rPr lang="fi-FI"/>
              <a:t>23.10.2023</a:t>
            </a:r>
          </a:p>
        </p:txBody>
      </p:sp>
      <p:sp>
        <p:nvSpPr>
          <p:cNvPr id="3" name="Alatunnisteen paikkamerkki 2"/>
          <p:cNvSpPr>
            <a:spLocks noGrp="1"/>
          </p:cNvSpPr>
          <p:nvPr>
            <p:ph type="ftr" sz="quarter" idx="11"/>
          </p:nvPr>
        </p:nvSpPr>
        <p:spPr/>
        <p:txBody>
          <a:bodyPr/>
          <a:lstStyle/>
          <a:p>
            <a:r>
              <a:rPr lang="fi-FI"/>
              <a:t>Venäläinen Saara</a:t>
            </a:r>
            <a:endParaRPr lang="fi-FI" dirty="0"/>
          </a:p>
        </p:txBody>
      </p:sp>
    </p:spTree>
    <p:extLst>
      <p:ext uri="{BB962C8B-B14F-4D97-AF65-F5344CB8AC3E}">
        <p14:creationId xmlns:p14="http://schemas.microsoft.com/office/powerpoint/2010/main" val="1259832160"/>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1084124" y="498462"/>
            <a:ext cx="9332357" cy="1113543"/>
          </a:xfrm>
          <a:prstGeom prst="rect">
            <a:avLst/>
          </a:prstGeom>
        </p:spPr>
        <p:txBody>
          <a:bodyPr vert="horz" lIns="91440" tIns="45720" rIns="91440" bIns="45720" rtlCol="0" anchor="t" anchorCtr="0">
            <a:no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1055441" y="1772816"/>
            <a:ext cx="9361040" cy="4304620"/>
          </a:xfrm>
          <a:prstGeom prst="rect">
            <a:avLst/>
          </a:prstGeom>
        </p:spPr>
        <p:txBody>
          <a:bodyPr vert="horz" lIns="91440" tIns="45720" rIns="91440" bIns="4572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6" name="Dian numeron paikkamerkki 5"/>
          <p:cNvSpPr>
            <a:spLocks noGrp="1"/>
          </p:cNvSpPr>
          <p:nvPr>
            <p:ph type="sldNum" sz="quarter" idx="4"/>
          </p:nvPr>
        </p:nvSpPr>
        <p:spPr>
          <a:xfrm>
            <a:off x="1007435" y="6545238"/>
            <a:ext cx="487991" cy="196131"/>
          </a:xfrm>
          <a:prstGeom prst="rect">
            <a:avLst/>
          </a:prstGeom>
        </p:spPr>
        <p:txBody>
          <a:bodyPr vert="horz" lIns="0" tIns="0" rIns="0" bIns="0" rtlCol="0" anchor="ctr"/>
          <a:lstStyle>
            <a:lvl1pPr algn="r">
              <a:defRPr sz="800">
                <a:solidFill>
                  <a:srgbClr val="000000"/>
                </a:solidFill>
              </a:defRPr>
            </a:lvl1pPr>
          </a:lstStyle>
          <a:p>
            <a:fld id="{90912E3B-9838-4611-AED2-1868E41D44C1}" type="slidenum">
              <a:rPr lang="fi-FI" smtClean="0"/>
              <a:pPr/>
              <a:t>‹#›</a:t>
            </a:fld>
            <a:endParaRPr lang="fi-FI"/>
          </a:p>
        </p:txBody>
      </p:sp>
      <p:sp>
        <p:nvSpPr>
          <p:cNvPr id="4" name="Päivämäärän paikkamerkki 3"/>
          <p:cNvSpPr>
            <a:spLocks noGrp="1"/>
          </p:cNvSpPr>
          <p:nvPr>
            <p:ph type="dt" sz="half" idx="2"/>
          </p:nvPr>
        </p:nvSpPr>
        <p:spPr>
          <a:xfrm>
            <a:off x="1498600" y="6545238"/>
            <a:ext cx="1117600" cy="196131"/>
          </a:xfrm>
          <a:prstGeom prst="rect">
            <a:avLst/>
          </a:prstGeom>
        </p:spPr>
        <p:txBody>
          <a:bodyPr vert="horz" lIns="0" tIns="0" rIns="0" bIns="0" rtlCol="0" anchor="ctr"/>
          <a:lstStyle>
            <a:lvl1pPr algn="ctr">
              <a:defRPr sz="800">
                <a:solidFill>
                  <a:srgbClr val="000000"/>
                </a:solidFill>
              </a:defRPr>
            </a:lvl1pPr>
          </a:lstStyle>
          <a:p>
            <a:r>
              <a:rPr lang="fi-FI"/>
              <a:t>23.10.2023</a:t>
            </a:r>
          </a:p>
        </p:txBody>
      </p:sp>
      <p:sp>
        <p:nvSpPr>
          <p:cNvPr id="5" name="Alatunnisteen paikkamerkki 4"/>
          <p:cNvSpPr>
            <a:spLocks noGrp="1"/>
          </p:cNvSpPr>
          <p:nvPr>
            <p:ph type="ftr" sz="quarter" idx="3"/>
          </p:nvPr>
        </p:nvSpPr>
        <p:spPr>
          <a:xfrm>
            <a:off x="2619242" y="6545238"/>
            <a:ext cx="6307371" cy="196131"/>
          </a:xfrm>
          <a:prstGeom prst="rect">
            <a:avLst/>
          </a:prstGeom>
        </p:spPr>
        <p:txBody>
          <a:bodyPr vert="horz" lIns="0" tIns="0" rIns="0" bIns="0" rtlCol="0" anchor="ctr"/>
          <a:lstStyle>
            <a:lvl1pPr algn="ctr">
              <a:defRPr sz="800">
                <a:solidFill>
                  <a:srgbClr val="000000"/>
                </a:solidFill>
              </a:defRPr>
            </a:lvl1pPr>
          </a:lstStyle>
          <a:p>
            <a:r>
              <a:rPr lang="fi-FI"/>
              <a:t>Venäläinen Saara</a:t>
            </a:r>
            <a:endParaRPr lang="fi-FI" dirty="0"/>
          </a:p>
        </p:txBody>
      </p:sp>
      <p:pic>
        <p:nvPicPr>
          <p:cNvPr id="12" name="Kuva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65855" y="4797722"/>
            <a:ext cx="4827633" cy="2060278"/>
          </a:xfrm>
          <a:prstGeom prst="rect">
            <a:avLst/>
          </a:prstGeom>
        </p:spPr>
      </p:pic>
      <p:pic>
        <p:nvPicPr>
          <p:cNvPr id="8" name="Kuva 7">
            <a:extLst>
              <a:ext uri="{FF2B5EF4-FFF2-40B4-BE49-F238E27FC236}">
                <a16:creationId xmlns:a16="http://schemas.microsoft.com/office/drawing/2014/main" id="{77C7EC51-D300-CA6E-0064-275583BE218B}"/>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848528" y="5949280"/>
            <a:ext cx="1204518" cy="766031"/>
          </a:xfrm>
          <a:prstGeom prst="rect">
            <a:avLst/>
          </a:prstGeom>
        </p:spPr>
      </p:pic>
    </p:spTree>
    <p:extLst>
      <p:ext uri="{BB962C8B-B14F-4D97-AF65-F5344CB8AC3E}">
        <p14:creationId xmlns:p14="http://schemas.microsoft.com/office/powerpoint/2010/main" val="124548435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2" r:id="rId4"/>
    <p:sldLayoutId id="2147483654" r:id="rId5"/>
    <p:sldLayoutId id="2147483655" r:id="rId6"/>
  </p:sldLayoutIdLst>
  <p:hf hdr="0"/>
  <p:txStyles>
    <p:titleStyle>
      <a:lvl1pPr algn="l" defTabSz="914400" rtl="0" eaLnBrk="1" latinLnBrk="0" hangingPunct="1">
        <a:lnSpc>
          <a:spcPct val="100000"/>
        </a:lnSpc>
        <a:spcBef>
          <a:spcPct val="0"/>
        </a:spcBef>
        <a:buNone/>
        <a:defRPr sz="3000" kern="1200">
          <a:solidFill>
            <a:schemeClr val="tx1"/>
          </a:solidFill>
          <a:latin typeface="+mj-lt"/>
          <a:ea typeface="+mj-ea"/>
          <a:cs typeface="+mj-cs"/>
        </a:defRPr>
      </a:lvl1pPr>
    </p:titleStyle>
    <p:bodyStyle>
      <a:lvl1pPr marL="355600" indent="-355600" algn="l" defTabSz="914400" rtl="0" eaLnBrk="1" latinLnBrk="0" hangingPunct="1">
        <a:lnSpc>
          <a:spcPct val="100000"/>
        </a:lnSpc>
        <a:spcBef>
          <a:spcPts val="600"/>
        </a:spcBef>
        <a:buClr>
          <a:srgbClr val="B6BF00"/>
        </a:buClr>
        <a:buFont typeface="Arial" pitchFamily="34" charset="0"/>
        <a:buChar char="•"/>
        <a:defRPr sz="2200" kern="1200" baseline="0">
          <a:solidFill>
            <a:schemeClr val="tx1"/>
          </a:solidFill>
          <a:latin typeface="+mn-lt"/>
          <a:ea typeface="+mn-ea"/>
          <a:cs typeface="+mn-cs"/>
        </a:defRPr>
      </a:lvl1pPr>
      <a:lvl2pPr marL="719138" indent="-363538" algn="l" defTabSz="914400" rtl="0" eaLnBrk="1" latinLnBrk="0" hangingPunct="1">
        <a:lnSpc>
          <a:spcPct val="95000"/>
        </a:lnSpc>
        <a:spcBef>
          <a:spcPts val="600"/>
        </a:spcBef>
        <a:buClr>
          <a:srgbClr val="B6BF00"/>
        </a:buClr>
        <a:buFont typeface="Arial" pitchFamily="34" charset="0"/>
        <a:buChar char="•"/>
        <a:defRPr sz="2000" kern="1200">
          <a:solidFill>
            <a:schemeClr val="tx1"/>
          </a:solidFill>
          <a:latin typeface="+mn-lt"/>
          <a:ea typeface="+mn-ea"/>
          <a:cs typeface="+mn-cs"/>
        </a:defRPr>
      </a:lvl2pPr>
      <a:lvl3pPr marL="1074738" indent="-355600" algn="l" defTabSz="914400" rtl="0" eaLnBrk="1" latinLnBrk="0" hangingPunct="1">
        <a:lnSpc>
          <a:spcPct val="95000"/>
        </a:lnSpc>
        <a:spcBef>
          <a:spcPts val="600"/>
        </a:spcBef>
        <a:buClr>
          <a:srgbClr val="B6BF00"/>
        </a:buClr>
        <a:buFont typeface="Arial" pitchFamily="34" charset="0"/>
        <a:buChar char="•"/>
        <a:defRPr sz="2000" kern="1200">
          <a:solidFill>
            <a:schemeClr val="tx1"/>
          </a:solidFill>
          <a:latin typeface="+mn-lt"/>
          <a:ea typeface="+mn-ea"/>
          <a:cs typeface="+mn-cs"/>
        </a:defRPr>
      </a:lvl3pPr>
      <a:lvl4pPr marL="1436688" indent="-361950" algn="l" defTabSz="914400" rtl="0" eaLnBrk="1" latinLnBrk="0" hangingPunct="1">
        <a:lnSpc>
          <a:spcPct val="95000"/>
        </a:lnSpc>
        <a:spcBef>
          <a:spcPts val="600"/>
        </a:spcBef>
        <a:buClr>
          <a:srgbClr val="B6BF00"/>
        </a:buClr>
        <a:buFont typeface="Arial" pitchFamily="34" charset="0"/>
        <a:buChar char="•"/>
        <a:defRPr sz="2000" kern="1200">
          <a:solidFill>
            <a:schemeClr val="tx1"/>
          </a:solidFill>
          <a:latin typeface="+mn-lt"/>
          <a:ea typeface="+mn-ea"/>
          <a:cs typeface="+mn-cs"/>
        </a:defRPr>
      </a:lvl4pPr>
      <a:lvl5pPr marL="1792288" indent="-355600" algn="l" defTabSz="914400" rtl="0" eaLnBrk="1" latinLnBrk="0" hangingPunct="1">
        <a:lnSpc>
          <a:spcPct val="95000"/>
        </a:lnSpc>
        <a:spcBef>
          <a:spcPts val="600"/>
        </a:spcBef>
        <a:buClr>
          <a:srgbClr val="B6BF00"/>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tyomarkkinatori.fi/"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91437EB-AF54-F5F4-5BAF-A995444580C7}"/>
              </a:ext>
            </a:extLst>
          </p:cNvPr>
          <p:cNvSpPr>
            <a:spLocks noGrp="1"/>
          </p:cNvSpPr>
          <p:nvPr>
            <p:ph type="ctrTitle"/>
          </p:nvPr>
        </p:nvSpPr>
        <p:spPr>
          <a:xfrm>
            <a:off x="1274507" y="2708920"/>
            <a:ext cx="8709925" cy="1533018"/>
          </a:xfrm>
        </p:spPr>
        <p:txBody>
          <a:bodyPr/>
          <a:lstStyle/>
          <a:p>
            <a:pPr algn="ctr"/>
            <a:r>
              <a:rPr lang="fi-FI" sz="3300" u="sng" dirty="0"/>
              <a:t>Työvoimakoulutuksesta apua työllistymiseen</a:t>
            </a:r>
            <a:br>
              <a:rPr lang="fi-FI" sz="3000" dirty="0"/>
            </a:br>
            <a:r>
              <a:rPr lang="fi-FI" sz="2800" dirty="0"/>
              <a:t>Koulutuksen ja työllisyyden teemailta,</a:t>
            </a:r>
            <a:br>
              <a:rPr lang="fi-FI" sz="2800" dirty="0"/>
            </a:br>
            <a:r>
              <a:rPr lang="fi-FI" sz="2800" dirty="0"/>
              <a:t>Rautalampi 1.2.2024</a:t>
            </a:r>
          </a:p>
        </p:txBody>
      </p:sp>
      <p:sp>
        <p:nvSpPr>
          <p:cNvPr id="6" name="Alatunnisteen paikkamerkki 5">
            <a:extLst>
              <a:ext uri="{FF2B5EF4-FFF2-40B4-BE49-F238E27FC236}">
                <a16:creationId xmlns:a16="http://schemas.microsoft.com/office/drawing/2014/main" id="{D109B1A9-0E1E-1DC5-6227-1A16421D8363}"/>
              </a:ext>
            </a:extLst>
          </p:cNvPr>
          <p:cNvSpPr>
            <a:spLocks noGrp="1"/>
          </p:cNvSpPr>
          <p:nvPr>
            <p:ph type="ftr" sz="quarter" idx="11"/>
          </p:nvPr>
        </p:nvSpPr>
        <p:spPr/>
        <p:txBody>
          <a:bodyPr/>
          <a:lstStyle/>
          <a:p>
            <a:r>
              <a:rPr lang="fi-FI" dirty="0"/>
              <a:t>1.2.2024 Venäläinen Saara</a:t>
            </a:r>
          </a:p>
        </p:txBody>
      </p:sp>
    </p:spTree>
    <p:extLst>
      <p:ext uri="{BB962C8B-B14F-4D97-AF65-F5344CB8AC3E}">
        <p14:creationId xmlns:p14="http://schemas.microsoft.com/office/powerpoint/2010/main" val="553592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isällön paikkamerkki 9">
            <a:extLst>
              <a:ext uri="{FF2B5EF4-FFF2-40B4-BE49-F238E27FC236}">
                <a16:creationId xmlns:a16="http://schemas.microsoft.com/office/drawing/2014/main" id="{F531C384-AB1D-A477-2327-1C91BBA691F3}"/>
              </a:ext>
            </a:extLst>
          </p:cNvPr>
          <p:cNvSpPr>
            <a:spLocks noGrp="1"/>
          </p:cNvSpPr>
          <p:nvPr>
            <p:ph idx="1"/>
          </p:nvPr>
        </p:nvSpPr>
        <p:spPr>
          <a:xfrm>
            <a:off x="479376" y="476672"/>
            <a:ext cx="11233247" cy="5976664"/>
          </a:xfrm>
        </p:spPr>
        <p:txBody>
          <a:bodyPr/>
          <a:lstStyle/>
          <a:p>
            <a:pPr marL="0" indent="0">
              <a:buNone/>
            </a:pPr>
            <a:r>
              <a:rPr lang="fi-FI" sz="1800" b="1" i="0" dirty="0">
                <a:solidFill>
                  <a:srgbClr val="000000"/>
                </a:solidFill>
                <a:effectLst/>
              </a:rPr>
              <a:t>Mitä </a:t>
            </a:r>
            <a:r>
              <a:rPr lang="fi-FI" sz="1800" b="1" i="0" dirty="0" err="1">
                <a:solidFill>
                  <a:srgbClr val="000000"/>
                </a:solidFill>
                <a:effectLst/>
              </a:rPr>
              <a:t>työvoimakoulutus</a:t>
            </a:r>
            <a:r>
              <a:rPr lang="fi-FI" sz="1800" b="1" i="0" dirty="0">
                <a:solidFill>
                  <a:srgbClr val="000000"/>
                </a:solidFill>
                <a:effectLst/>
              </a:rPr>
              <a:t> on?</a:t>
            </a:r>
          </a:p>
          <a:p>
            <a:pPr marL="0" indent="0">
              <a:buNone/>
            </a:pPr>
            <a:endParaRPr lang="fi-FI" sz="1800" b="0" i="0" dirty="0">
              <a:solidFill>
                <a:srgbClr val="000000"/>
              </a:solidFill>
              <a:effectLst/>
            </a:endParaRPr>
          </a:p>
          <a:p>
            <a:pPr>
              <a:buFont typeface="Wingdings" panose="05000000000000000000" pitchFamily="2" charset="2"/>
              <a:buChar char="v"/>
            </a:pPr>
            <a:r>
              <a:rPr lang="fi-FI" sz="1800" b="0" i="0" dirty="0">
                <a:solidFill>
                  <a:srgbClr val="000000"/>
                </a:solidFill>
                <a:effectLst/>
              </a:rPr>
              <a:t>Työvoimakoulutus on TE-palveluiden ja ELY-keskusten hankkimaa koulutusta, joka suunnitellaan ja toteutetaan</a:t>
            </a:r>
            <a:r>
              <a:rPr lang="fi-FI" sz="1800" dirty="0">
                <a:solidFill>
                  <a:srgbClr val="000000"/>
                </a:solidFill>
              </a:rPr>
              <a:t> </a:t>
            </a:r>
            <a:r>
              <a:rPr lang="fi-FI" sz="1800" b="0" i="0" dirty="0">
                <a:solidFill>
                  <a:srgbClr val="000000"/>
                </a:solidFill>
                <a:effectLst/>
              </a:rPr>
              <a:t>yhteistyössä koulutusta järjestävien oppilaitosten kanssa.</a:t>
            </a:r>
          </a:p>
          <a:p>
            <a:pPr marL="0" indent="0">
              <a:buNone/>
            </a:pPr>
            <a:endParaRPr lang="fi-FI" sz="1800" b="0" i="0" dirty="0">
              <a:solidFill>
                <a:srgbClr val="000000"/>
              </a:solidFill>
              <a:effectLst/>
            </a:endParaRPr>
          </a:p>
          <a:p>
            <a:pPr algn="l">
              <a:buFont typeface="Wingdings" panose="05000000000000000000" pitchFamily="2" charset="2"/>
              <a:buChar char="v"/>
            </a:pPr>
            <a:r>
              <a:rPr lang="fi-FI" sz="1800" b="0" i="0" dirty="0">
                <a:solidFill>
                  <a:srgbClr val="000000"/>
                </a:solidFill>
                <a:effectLst/>
              </a:rPr>
              <a:t>Työvoimakoulutuksena voi suorittaa</a:t>
            </a:r>
          </a:p>
          <a:p>
            <a:pPr lvl="1"/>
            <a:r>
              <a:rPr lang="fi-FI" sz="1800" dirty="0">
                <a:solidFill>
                  <a:srgbClr val="000000"/>
                </a:solidFill>
                <a:latin typeface="Arial" panose="020B0604020202020204" pitchFamily="34" charset="0"/>
              </a:rPr>
              <a:t>P</a:t>
            </a:r>
            <a:r>
              <a:rPr lang="fi-FI" sz="1800" b="0" i="0" dirty="0">
                <a:solidFill>
                  <a:srgbClr val="000000"/>
                </a:solidFill>
                <a:effectLst/>
                <a:latin typeface="Arial" panose="020B0604020202020204" pitchFamily="34" charset="0"/>
              </a:rPr>
              <a:t>erus-, ammatti- tai erikoisammattitutkintoja tai näiden osia</a:t>
            </a:r>
          </a:p>
          <a:p>
            <a:pPr lvl="1"/>
            <a:r>
              <a:rPr lang="fi-FI" sz="1800" dirty="0">
                <a:solidFill>
                  <a:srgbClr val="000000"/>
                </a:solidFill>
                <a:latin typeface="Arial" panose="020B0604020202020204" pitchFamily="34" charset="0"/>
              </a:rPr>
              <a:t>J</a:t>
            </a:r>
            <a:r>
              <a:rPr lang="fi-FI" sz="1800" b="0" i="0" dirty="0">
                <a:solidFill>
                  <a:srgbClr val="000000"/>
                </a:solidFill>
                <a:effectLst/>
                <a:latin typeface="Arial" panose="020B0604020202020204" pitchFamily="34" charset="0"/>
              </a:rPr>
              <a:t>atko- ja täydennyskoulutusta</a:t>
            </a:r>
          </a:p>
          <a:p>
            <a:pPr lvl="1"/>
            <a:r>
              <a:rPr lang="fi-FI" sz="1800" dirty="0">
                <a:solidFill>
                  <a:srgbClr val="000000"/>
                </a:solidFill>
                <a:latin typeface="Arial" panose="020B0604020202020204" pitchFamily="34" charset="0"/>
              </a:rPr>
              <a:t>Yrittäjäkoulutusta</a:t>
            </a:r>
          </a:p>
          <a:p>
            <a:pPr lvl="1"/>
            <a:r>
              <a:rPr lang="fi-FI" sz="1800" b="0" i="0" dirty="0" err="1">
                <a:solidFill>
                  <a:srgbClr val="000000"/>
                </a:solidFill>
                <a:effectLst/>
                <a:latin typeface="Arial" panose="020B0604020202020204" pitchFamily="34" charset="0"/>
              </a:rPr>
              <a:t>RekryKoulutuksia</a:t>
            </a:r>
            <a:endParaRPr lang="fi-FI" sz="1800" b="0" i="0" dirty="0">
              <a:solidFill>
                <a:srgbClr val="000000"/>
              </a:solidFill>
              <a:effectLst/>
              <a:latin typeface="Arial" panose="020B0604020202020204" pitchFamily="34" charset="0"/>
            </a:endParaRPr>
          </a:p>
          <a:p>
            <a:pPr lvl="1"/>
            <a:r>
              <a:rPr lang="fi-FI" sz="1800" dirty="0">
                <a:solidFill>
                  <a:srgbClr val="000000"/>
                </a:solidFill>
              </a:rPr>
              <a:t>Kotoutumiskoulutuksia</a:t>
            </a:r>
          </a:p>
          <a:p>
            <a:pPr marL="355600" lvl="1" indent="0">
              <a:buNone/>
            </a:pPr>
            <a:endParaRPr lang="fi-FI" sz="1800" dirty="0">
              <a:solidFill>
                <a:srgbClr val="000000"/>
              </a:solidFill>
            </a:endParaRPr>
          </a:p>
          <a:p>
            <a:pPr marL="0" indent="0">
              <a:buNone/>
            </a:pPr>
            <a:r>
              <a:rPr lang="fi-FI" sz="1800" b="1" i="0" dirty="0">
                <a:solidFill>
                  <a:srgbClr val="363636"/>
                </a:solidFill>
                <a:effectLst/>
              </a:rPr>
              <a:t>Työvoimakoulutuksen keskeiset tavoitteet:</a:t>
            </a:r>
          </a:p>
          <a:p>
            <a:pPr marL="0" indent="0">
              <a:buNone/>
            </a:pPr>
            <a:endParaRPr lang="fi-FI" sz="1800" b="1" i="0" dirty="0">
              <a:solidFill>
                <a:srgbClr val="363636"/>
              </a:solidFill>
              <a:effectLst/>
            </a:endParaRPr>
          </a:p>
          <a:p>
            <a:pPr>
              <a:buFont typeface="Wingdings" panose="05000000000000000000" pitchFamily="2" charset="2"/>
              <a:buChar char="v"/>
            </a:pPr>
            <a:r>
              <a:rPr lang="fi-FI" sz="1800" dirty="0"/>
              <a:t>O</a:t>
            </a:r>
            <a:r>
              <a:rPr lang="fi-FI" sz="1800" b="0" i="0" dirty="0">
                <a:effectLst/>
              </a:rPr>
              <a:t>saavan työvoiman saatavuuden edistäminen ja työmarkkinoiden toimivuuden parantaminen </a:t>
            </a:r>
          </a:p>
          <a:p>
            <a:pPr>
              <a:buFont typeface="Wingdings" panose="05000000000000000000" pitchFamily="2" charset="2"/>
              <a:buChar char="v"/>
            </a:pPr>
            <a:r>
              <a:rPr lang="fi-FI" sz="1800" dirty="0"/>
              <a:t>Työnhakijoiden osaamisen ja ammatillisten valmiuksien kehittäminen sekä </a:t>
            </a:r>
            <a:r>
              <a:rPr lang="fi-FI" sz="1800" b="0" i="0" dirty="0">
                <a:effectLst/>
              </a:rPr>
              <a:t>työllistymismahdollisuuksien parantaminen</a:t>
            </a:r>
          </a:p>
          <a:p>
            <a:pPr>
              <a:buFont typeface="Wingdings" panose="05000000000000000000" pitchFamily="2" charset="2"/>
              <a:buChar char="v"/>
            </a:pPr>
            <a:endParaRPr lang="fi-FI" sz="1500" b="0" i="0" dirty="0">
              <a:solidFill>
                <a:srgbClr val="000000"/>
              </a:solidFill>
              <a:effectLst/>
              <a:latin typeface="TEDigiStyleGuideAt"/>
            </a:endParaRPr>
          </a:p>
          <a:p>
            <a:pPr marL="0" indent="0">
              <a:buNone/>
            </a:pPr>
            <a:endParaRPr lang="fi-FI" sz="1500" dirty="0"/>
          </a:p>
        </p:txBody>
      </p:sp>
      <p:sp>
        <p:nvSpPr>
          <p:cNvPr id="6" name="Alatunnisteen paikkamerkki 5">
            <a:extLst>
              <a:ext uri="{FF2B5EF4-FFF2-40B4-BE49-F238E27FC236}">
                <a16:creationId xmlns:a16="http://schemas.microsoft.com/office/drawing/2014/main" id="{A29E655D-2BE1-99AD-1475-2C6274F2BF62}"/>
              </a:ext>
            </a:extLst>
          </p:cNvPr>
          <p:cNvSpPr>
            <a:spLocks noGrp="1"/>
          </p:cNvSpPr>
          <p:nvPr>
            <p:ph type="ftr" sz="quarter" idx="11"/>
          </p:nvPr>
        </p:nvSpPr>
        <p:spPr/>
        <p:txBody>
          <a:bodyPr/>
          <a:lstStyle/>
          <a:p>
            <a:r>
              <a:rPr lang="fi-FI" dirty="0"/>
              <a:t>1.2.2024 Venäläinen Saara</a:t>
            </a:r>
          </a:p>
        </p:txBody>
      </p:sp>
    </p:spTree>
    <p:extLst>
      <p:ext uri="{BB962C8B-B14F-4D97-AF65-F5344CB8AC3E}">
        <p14:creationId xmlns:p14="http://schemas.microsoft.com/office/powerpoint/2010/main" val="3382894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isällön paikkamerkki 9">
            <a:extLst>
              <a:ext uri="{FF2B5EF4-FFF2-40B4-BE49-F238E27FC236}">
                <a16:creationId xmlns:a16="http://schemas.microsoft.com/office/drawing/2014/main" id="{F531C384-AB1D-A477-2327-1C91BBA691F3}"/>
              </a:ext>
            </a:extLst>
          </p:cNvPr>
          <p:cNvSpPr>
            <a:spLocks noGrp="1"/>
          </p:cNvSpPr>
          <p:nvPr>
            <p:ph idx="1"/>
          </p:nvPr>
        </p:nvSpPr>
        <p:spPr>
          <a:xfrm>
            <a:off x="551384" y="247685"/>
            <a:ext cx="11233247" cy="5845611"/>
          </a:xfrm>
        </p:spPr>
        <p:txBody>
          <a:bodyPr/>
          <a:lstStyle/>
          <a:p>
            <a:pPr marL="0" indent="0" algn="l">
              <a:buNone/>
            </a:pPr>
            <a:endParaRPr lang="fi-FI" sz="1800" dirty="0">
              <a:solidFill>
                <a:srgbClr val="000000"/>
              </a:solidFill>
            </a:endParaRPr>
          </a:p>
          <a:p>
            <a:pPr marL="0" indent="0">
              <a:buNone/>
            </a:pPr>
            <a:r>
              <a:rPr lang="fi-FI" sz="1800" b="1" dirty="0">
                <a:solidFill>
                  <a:srgbClr val="000000"/>
                </a:solidFill>
              </a:rPr>
              <a:t>Kenelle </a:t>
            </a:r>
            <a:r>
              <a:rPr lang="fi-FI" sz="1800" b="1" dirty="0" err="1">
                <a:solidFill>
                  <a:srgbClr val="000000"/>
                </a:solidFill>
              </a:rPr>
              <a:t>työvoimakoulutus</a:t>
            </a:r>
            <a:r>
              <a:rPr lang="fi-FI" sz="1800" b="1" dirty="0">
                <a:solidFill>
                  <a:srgbClr val="000000"/>
                </a:solidFill>
              </a:rPr>
              <a:t> on tarkoitettu:</a:t>
            </a:r>
          </a:p>
          <a:p>
            <a:pPr marL="0" indent="0">
              <a:buNone/>
            </a:pPr>
            <a:endParaRPr lang="fi-FI" sz="1800" dirty="0">
              <a:solidFill>
                <a:srgbClr val="000000"/>
              </a:solidFill>
            </a:endParaRPr>
          </a:p>
          <a:p>
            <a:pPr>
              <a:buFont typeface="Wingdings" panose="05000000000000000000" pitchFamily="2" charset="2"/>
              <a:buChar char="v"/>
            </a:pPr>
            <a:r>
              <a:rPr lang="fi-FI" sz="1800" dirty="0">
                <a:solidFill>
                  <a:srgbClr val="000000"/>
                </a:solidFill>
              </a:rPr>
              <a:t>Työvoimakoulutus on tarkoitettu ensisijaisesti työttömille tai työttömyysuhan</a:t>
            </a:r>
            <a:br>
              <a:rPr lang="fi-FI" sz="1800" dirty="0">
                <a:solidFill>
                  <a:srgbClr val="000000"/>
                </a:solidFill>
              </a:rPr>
            </a:br>
            <a:r>
              <a:rPr lang="fi-FI" sz="1800" dirty="0">
                <a:solidFill>
                  <a:srgbClr val="000000"/>
                </a:solidFill>
              </a:rPr>
              <a:t>alaisille, yli 20-vuotiaille TE-toimiston / Kuntakokeilutoimistojen asiakkaille joilla</a:t>
            </a:r>
            <a:br>
              <a:rPr lang="fi-FI" sz="1800" dirty="0">
                <a:solidFill>
                  <a:srgbClr val="000000"/>
                </a:solidFill>
              </a:rPr>
            </a:br>
            <a:r>
              <a:rPr lang="fi-FI" sz="1800" dirty="0">
                <a:solidFill>
                  <a:srgbClr val="000000"/>
                </a:solidFill>
              </a:rPr>
              <a:t>on työnhaku voimassa.</a:t>
            </a:r>
          </a:p>
          <a:p>
            <a:pPr lvl="2"/>
            <a:r>
              <a:rPr lang="fi-FI" sz="1800" dirty="0"/>
              <a:t>Alle 25-vuotiaiden tulee hakea opiskelemaan ensimmäistä toiseen asteen tutkintoa yhteishaun kautta.</a:t>
            </a:r>
          </a:p>
          <a:p>
            <a:pPr lvl="2"/>
            <a:r>
              <a:rPr lang="fi-FI" sz="1800" dirty="0"/>
              <a:t>Jos on alle 20-vuotias ja on jo suorittanut toisen asteen tutkinnon ja haluaa täydentää opintojaan tai vaihtaa alaa, on mahdollista hakea suorittamaan toista tutkintoa työvoimakoulutuksena. Koulutustarve ja koulutuksen työllistävä vaikutus arvioidaan yhdessä hakija ja </a:t>
            </a:r>
            <a:r>
              <a:rPr lang="fi-FI" sz="1800" dirty="0">
                <a:solidFill>
                  <a:srgbClr val="000000"/>
                </a:solidFill>
              </a:rPr>
              <a:t>TE-toimiston / kuntakokeilun asiantuntijan kanssa.</a:t>
            </a:r>
          </a:p>
          <a:p>
            <a:pPr marL="719138" lvl="2" indent="0">
              <a:buNone/>
            </a:pPr>
            <a:endParaRPr lang="fi-FI" sz="1800" dirty="0">
              <a:solidFill>
                <a:srgbClr val="000000"/>
              </a:solidFill>
            </a:endParaRPr>
          </a:p>
          <a:p>
            <a:pPr>
              <a:buFont typeface="Wingdings" panose="05000000000000000000" pitchFamily="2" charset="2"/>
              <a:buChar char="v"/>
            </a:pPr>
            <a:r>
              <a:rPr lang="fi-FI" sz="1800" b="0" i="0" dirty="0">
                <a:solidFill>
                  <a:srgbClr val="000000"/>
                </a:solidFill>
                <a:effectLst/>
              </a:rPr>
              <a:t>Henkilöille, joilla on todettu koulutustarve</a:t>
            </a:r>
          </a:p>
          <a:p>
            <a:pPr lvl="2"/>
            <a:r>
              <a:rPr lang="fi-FI" sz="1800" b="0" i="0" dirty="0">
                <a:solidFill>
                  <a:srgbClr val="000000"/>
                </a:solidFill>
                <a:effectLst/>
              </a:rPr>
              <a:t>ilman ammatillista peruskoulutusta olevat</a:t>
            </a:r>
            <a:endParaRPr lang="fi-FI" sz="1800" dirty="0">
              <a:solidFill>
                <a:srgbClr val="000000"/>
              </a:solidFill>
            </a:endParaRPr>
          </a:p>
          <a:p>
            <a:pPr lvl="2"/>
            <a:r>
              <a:rPr lang="fi-FI" sz="1800" dirty="0">
                <a:solidFill>
                  <a:srgbClr val="000000"/>
                </a:solidFill>
              </a:rPr>
              <a:t>a</a:t>
            </a:r>
            <a:r>
              <a:rPr lang="fi-FI" sz="1800" b="0" i="0" dirty="0">
                <a:solidFill>
                  <a:srgbClr val="000000"/>
                </a:solidFill>
                <a:effectLst/>
              </a:rPr>
              <a:t>mmatinvaihtajat</a:t>
            </a:r>
          </a:p>
          <a:p>
            <a:pPr lvl="2"/>
            <a:r>
              <a:rPr lang="fi-FI" sz="1800" dirty="0">
                <a:solidFill>
                  <a:srgbClr val="000000"/>
                </a:solidFill>
              </a:rPr>
              <a:t>työelämän vaatimusten mukaisen ammattitaidon ja osaamisen lisäämistä tarvitsevat</a:t>
            </a:r>
          </a:p>
          <a:p>
            <a:pPr marL="0" indent="0" algn="l">
              <a:buNone/>
            </a:pPr>
            <a:endParaRPr lang="fi-FI" sz="1500" b="0" i="0" dirty="0">
              <a:solidFill>
                <a:srgbClr val="000000"/>
              </a:solidFill>
              <a:effectLst/>
              <a:latin typeface="TEDigiStyleGuideAt"/>
            </a:endParaRPr>
          </a:p>
          <a:p>
            <a:pPr>
              <a:buFont typeface="Wingdings" panose="05000000000000000000" pitchFamily="2" charset="2"/>
              <a:buChar char="v"/>
            </a:pPr>
            <a:endParaRPr lang="fi-FI" sz="1200" dirty="0">
              <a:solidFill>
                <a:srgbClr val="000000"/>
              </a:solidFill>
            </a:endParaRPr>
          </a:p>
          <a:p>
            <a:pPr marL="0" indent="0">
              <a:buNone/>
            </a:pPr>
            <a:endParaRPr lang="fi-FI" sz="1200" dirty="0">
              <a:solidFill>
                <a:srgbClr val="000000"/>
              </a:solidFill>
            </a:endParaRPr>
          </a:p>
        </p:txBody>
      </p:sp>
      <p:sp>
        <p:nvSpPr>
          <p:cNvPr id="6" name="Alatunnisteen paikkamerkki 5">
            <a:extLst>
              <a:ext uri="{FF2B5EF4-FFF2-40B4-BE49-F238E27FC236}">
                <a16:creationId xmlns:a16="http://schemas.microsoft.com/office/drawing/2014/main" id="{A29E655D-2BE1-99AD-1475-2C6274F2BF62}"/>
              </a:ext>
            </a:extLst>
          </p:cNvPr>
          <p:cNvSpPr>
            <a:spLocks noGrp="1"/>
          </p:cNvSpPr>
          <p:nvPr>
            <p:ph type="ftr" sz="quarter" idx="11"/>
          </p:nvPr>
        </p:nvSpPr>
        <p:spPr/>
        <p:txBody>
          <a:bodyPr/>
          <a:lstStyle/>
          <a:p>
            <a:r>
              <a:rPr lang="fi-FI" dirty="0"/>
              <a:t>1.2.2024 Venäläinen Saara</a:t>
            </a:r>
          </a:p>
        </p:txBody>
      </p:sp>
      <p:sp>
        <p:nvSpPr>
          <p:cNvPr id="8" name="Ellipsi 7">
            <a:extLst>
              <a:ext uri="{FF2B5EF4-FFF2-40B4-BE49-F238E27FC236}">
                <a16:creationId xmlns:a16="http://schemas.microsoft.com/office/drawing/2014/main" id="{7A84DFCD-BED0-DA4B-6594-3AA86CB6143C}"/>
              </a:ext>
            </a:extLst>
          </p:cNvPr>
          <p:cNvSpPr/>
          <p:nvPr/>
        </p:nvSpPr>
        <p:spPr>
          <a:xfrm rot="261560">
            <a:off x="9356181" y="326197"/>
            <a:ext cx="2237691" cy="14440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a:p>
            <a:pPr algn="ctr"/>
            <a:r>
              <a:rPr lang="fi-FI" dirty="0"/>
              <a:t>Koulutus on aina mahdollisuus!</a:t>
            </a:r>
          </a:p>
          <a:p>
            <a:pPr algn="ctr"/>
            <a:endParaRPr lang="fi-FI" dirty="0"/>
          </a:p>
        </p:txBody>
      </p:sp>
    </p:spTree>
    <p:extLst>
      <p:ext uri="{BB962C8B-B14F-4D97-AF65-F5344CB8AC3E}">
        <p14:creationId xmlns:p14="http://schemas.microsoft.com/office/powerpoint/2010/main" val="3459434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isällön paikkamerkki 9">
            <a:extLst>
              <a:ext uri="{FF2B5EF4-FFF2-40B4-BE49-F238E27FC236}">
                <a16:creationId xmlns:a16="http://schemas.microsoft.com/office/drawing/2014/main" id="{F531C384-AB1D-A477-2327-1C91BBA691F3}"/>
              </a:ext>
            </a:extLst>
          </p:cNvPr>
          <p:cNvSpPr>
            <a:spLocks noGrp="1"/>
          </p:cNvSpPr>
          <p:nvPr>
            <p:ph idx="1"/>
          </p:nvPr>
        </p:nvSpPr>
        <p:spPr>
          <a:xfrm>
            <a:off x="479376" y="188640"/>
            <a:ext cx="11233247" cy="6133643"/>
          </a:xfrm>
        </p:spPr>
        <p:txBody>
          <a:bodyPr/>
          <a:lstStyle/>
          <a:p>
            <a:pPr marL="0" indent="0" algn="l">
              <a:buNone/>
            </a:pPr>
            <a:endParaRPr lang="fi-FI" sz="1500" b="0" i="0" dirty="0">
              <a:solidFill>
                <a:srgbClr val="000000"/>
              </a:solidFill>
              <a:effectLst/>
              <a:latin typeface="TEDigiStyleGuideAt"/>
            </a:endParaRPr>
          </a:p>
          <a:p>
            <a:pPr marL="0" indent="0">
              <a:buNone/>
            </a:pPr>
            <a:r>
              <a:rPr lang="fi-FI" sz="1800" b="1" dirty="0">
                <a:solidFill>
                  <a:srgbClr val="000000"/>
                </a:solidFill>
              </a:rPr>
              <a:t>Koulutustarpeen arviointi ja ohjaus:</a:t>
            </a:r>
          </a:p>
          <a:p>
            <a:pPr marL="0" indent="0">
              <a:buNone/>
            </a:pPr>
            <a:endParaRPr lang="fi-FI" sz="1800" b="1" dirty="0">
              <a:solidFill>
                <a:srgbClr val="000000"/>
              </a:solidFill>
            </a:endParaRPr>
          </a:p>
          <a:p>
            <a:pPr>
              <a:buFont typeface="Wingdings" panose="05000000000000000000" pitchFamily="2" charset="2"/>
              <a:buChar char="v"/>
            </a:pPr>
            <a:r>
              <a:rPr lang="fi-FI" sz="1800" dirty="0">
                <a:solidFill>
                  <a:srgbClr val="000000"/>
                </a:solidFill>
              </a:rPr>
              <a:t>Lähtökohtana on </a:t>
            </a:r>
            <a:r>
              <a:rPr lang="fi-FI" sz="1800" i="0" dirty="0">
                <a:solidFill>
                  <a:srgbClr val="363636"/>
                </a:solidFill>
                <a:effectLst/>
              </a:rPr>
              <a:t>työllistymismahdollisuuksien paraneminen sekä </a:t>
            </a:r>
            <a:r>
              <a:rPr lang="fi-FI" sz="1800" dirty="0"/>
              <a:t>ammattitaidon ja osaamisen parantaminen</a:t>
            </a:r>
          </a:p>
          <a:p>
            <a:pPr lvl="1"/>
            <a:r>
              <a:rPr lang="fi-FI" sz="1800" dirty="0"/>
              <a:t>Koulutuksen tarpeellisuus: aiempi koulutus, työtehtävien vaateet, valmius muuttaa, urasuunnitelma</a:t>
            </a:r>
          </a:p>
          <a:p>
            <a:pPr lvl="1"/>
            <a:r>
              <a:rPr lang="fi-FI" sz="1800" dirty="0"/>
              <a:t>Asiakkaan tarve: millaisella koulutukselle on tarve</a:t>
            </a:r>
          </a:p>
          <a:p>
            <a:pPr lvl="1"/>
            <a:r>
              <a:rPr lang="fi-FI" sz="1800" dirty="0"/>
              <a:t>Asiakkaan motivaatio</a:t>
            </a:r>
          </a:p>
          <a:p>
            <a:pPr lvl="1"/>
            <a:r>
              <a:rPr lang="fi-FI" sz="1800" dirty="0"/>
              <a:t>Eri alojen työllistävyys: avoimet työpaikat, kehitysnäkymät, paikallisuus</a:t>
            </a:r>
          </a:p>
          <a:p>
            <a:pPr marL="355600" lvl="1" indent="0">
              <a:buNone/>
            </a:pPr>
            <a:endParaRPr lang="fi-FI" sz="1800" dirty="0"/>
          </a:p>
          <a:p>
            <a:pPr marL="0" indent="0">
              <a:buNone/>
            </a:pPr>
            <a:r>
              <a:rPr lang="fi-FI" sz="1800" b="1" dirty="0">
                <a:solidFill>
                  <a:srgbClr val="000000"/>
                </a:solidFill>
              </a:rPr>
              <a:t>Yleistä työvoimakoulutuksiin liittyen:</a:t>
            </a:r>
          </a:p>
          <a:p>
            <a:pPr lvl="1"/>
            <a:r>
              <a:rPr lang="fi-FI" sz="1800" dirty="0">
                <a:solidFill>
                  <a:srgbClr val="000000"/>
                </a:solidFill>
              </a:rPr>
              <a:t>Koulutuksen aikaiset etuudet: oikeus </a:t>
            </a:r>
            <a:r>
              <a:rPr lang="fi-FI" sz="1800" b="0" i="0" dirty="0">
                <a:solidFill>
                  <a:srgbClr val="000000"/>
                </a:solidFill>
                <a:effectLst/>
              </a:rPr>
              <a:t>samaan työttömyysturvaan kuin työttömänä, </a:t>
            </a:r>
            <a:r>
              <a:rPr lang="fi-FI" sz="1800" dirty="0">
                <a:solidFill>
                  <a:srgbClr val="000000"/>
                </a:solidFill>
              </a:rPr>
              <a:t>mahdollinen korotusosa sekä kulukorvaus</a:t>
            </a:r>
          </a:p>
          <a:p>
            <a:pPr lvl="1"/>
            <a:r>
              <a:rPr lang="fi-FI" sz="1800" dirty="0">
                <a:solidFill>
                  <a:srgbClr val="000000"/>
                </a:solidFill>
              </a:rPr>
              <a:t>Opiskeluaika määräytyy henkilökohtaisen osaamisen kehittämissuunnitelman (HOKS) mukaisesti</a:t>
            </a:r>
          </a:p>
          <a:p>
            <a:pPr lvl="1"/>
            <a:r>
              <a:rPr lang="fi-FI" sz="1800" dirty="0">
                <a:solidFill>
                  <a:srgbClr val="000000"/>
                </a:solidFill>
              </a:rPr>
              <a:t>Haussa olevat koulutukset löytyvät Työmarkkinatorilta (</a:t>
            </a:r>
            <a:r>
              <a:rPr lang="fi-FI" sz="1800" dirty="0">
                <a:solidFill>
                  <a:srgbClr val="000000"/>
                </a:solidFill>
                <a:hlinkClick r:id="rId2"/>
              </a:rPr>
              <a:t>https://tyomarkkinatori.fi</a:t>
            </a:r>
            <a:r>
              <a:rPr lang="fi-FI" sz="1800" dirty="0">
                <a:solidFill>
                  <a:srgbClr val="000000"/>
                </a:solidFill>
              </a:rPr>
              <a:t> &gt; Henkilöasiakkaat &gt; Haussa oleva </a:t>
            </a:r>
            <a:r>
              <a:rPr lang="fi-FI" sz="1800" dirty="0" err="1">
                <a:solidFill>
                  <a:srgbClr val="000000"/>
                </a:solidFill>
              </a:rPr>
              <a:t>työvoimakoulutus</a:t>
            </a:r>
            <a:r>
              <a:rPr lang="fi-FI" sz="1800" dirty="0">
                <a:solidFill>
                  <a:srgbClr val="000000"/>
                </a:solidFill>
              </a:rPr>
              <a:t>)</a:t>
            </a:r>
          </a:p>
          <a:p>
            <a:pPr lvl="1"/>
            <a:r>
              <a:rPr lang="fi-FI" sz="1800" dirty="0">
                <a:solidFill>
                  <a:srgbClr val="000000"/>
                </a:solidFill>
              </a:rPr>
              <a:t>Koulutusta koskevissa asioissa kannatta olla yhteydessä TE-toimiston / kuntakokeilun asiantuntijoihin</a:t>
            </a:r>
          </a:p>
          <a:p>
            <a:pPr marL="0" indent="0">
              <a:buNone/>
            </a:pPr>
            <a:endParaRPr lang="fi-FI" sz="1200" dirty="0">
              <a:solidFill>
                <a:srgbClr val="000000"/>
              </a:solidFill>
            </a:endParaRPr>
          </a:p>
        </p:txBody>
      </p:sp>
      <p:sp>
        <p:nvSpPr>
          <p:cNvPr id="6" name="Alatunnisteen paikkamerkki 5">
            <a:extLst>
              <a:ext uri="{FF2B5EF4-FFF2-40B4-BE49-F238E27FC236}">
                <a16:creationId xmlns:a16="http://schemas.microsoft.com/office/drawing/2014/main" id="{A29E655D-2BE1-99AD-1475-2C6274F2BF62}"/>
              </a:ext>
            </a:extLst>
          </p:cNvPr>
          <p:cNvSpPr>
            <a:spLocks noGrp="1"/>
          </p:cNvSpPr>
          <p:nvPr>
            <p:ph type="ftr" sz="quarter" idx="11"/>
          </p:nvPr>
        </p:nvSpPr>
        <p:spPr/>
        <p:txBody>
          <a:bodyPr/>
          <a:lstStyle/>
          <a:p>
            <a:r>
              <a:rPr lang="fi-FI" dirty="0"/>
              <a:t>1.2.2024 Venäläinen Saara</a:t>
            </a:r>
          </a:p>
        </p:txBody>
      </p:sp>
    </p:spTree>
    <p:extLst>
      <p:ext uri="{BB962C8B-B14F-4D97-AF65-F5344CB8AC3E}">
        <p14:creationId xmlns:p14="http://schemas.microsoft.com/office/powerpoint/2010/main" val="960083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D8C9600-E07B-30A7-B60F-849FA80D8FF6}"/>
              </a:ext>
            </a:extLst>
          </p:cNvPr>
          <p:cNvSpPr>
            <a:spLocks noGrp="1"/>
          </p:cNvSpPr>
          <p:nvPr>
            <p:ph type="title"/>
          </p:nvPr>
        </p:nvSpPr>
        <p:spPr>
          <a:xfrm>
            <a:off x="695401" y="332656"/>
            <a:ext cx="10801200" cy="936103"/>
          </a:xfrm>
        </p:spPr>
        <p:txBody>
          <a:bodyPr/>
          <a:lstStyle/>
          <a:p>
            <a:pPr algn="ctr" rtl="0">
              <a:defRPr sz="1400" b="0" i="0" u="none" strike="noStrike" kern="1200" spc="0" baseline="0">
                <a:solidFill>
                  <a:sysClr val="windowText" lastClr="000000"/>
                </a:solidFill>
                <a:latin typeface="+mn-lt"/>
                <a:ea typeface="+mn-ea"/>
                <a:cs typeface="+mn-cs"/>
              </a:defRPr>
            </a:pPr>
            <a:r>
              <a:rPr lang="fi-FI" sz="2400" u="sng" dirty="0">
                <a:solidFill>
                  <a:sysClr val="windowText" lastClr="000000"/>
                </a:solidFill>
              </a:rPr>
              <a:t>Työvoimakoulutuksen tapahtumia 2023</a:t>
            </a:r>
            <a:br>
              <a:rPr lang="fi-FI" sz="2400" u="sng" dirty="0">
                <a:solidFill>
                  <a:sysClr val="windowText" lastClr="000000"/>
                </a:solidFill>
              </a:rPr>
            </a:br>
            <a:r>
              <a:rPr lang="fi-FI" sz="1500" dirty="0"/>
              <a:t>(</a:t>
            </a:r>
            <a:r>
              <a:rPr lang="fi-FI" sz="1500" dirty="0">
                <a:solidFill>
                  <a:srgbClr val="000000"/>
                </a:solidFill>
                <a:latin typeface="Calibri" panose="020F0502020204030204" pitchFamily="34" charset="0"/>
              </a:rPr>
              <a:t>LÄHDE: Työnvälitystilasto Taulu TYK5A Hakemukset työvoimakoulutukseen, aloittaneet, suorittaneet ja keskeyttäneet toimiston mukaan)</a:t>
            </a:r>
            <a:br>
              <a:rPr lang="fi-FI" sz="1500" dirty="0">
                <a:solidFill>
                  <a:sysClr val="windowText" lastClr="000000"/>
                </a:solidFill>
              </a:rPr>
            </a:br>
            <a:endParaRPr lang="en-US" sz="1500" dirty="0"/>
          </a:p>
        </p:txBody>
      </p:sp>
      <p:sp>
        <p:nvSpPr>
          <p:cNvPr id="10" name="Sisällön paikkamerkki 9">
            <a:extLst>
              <a:ext uri="{FF2B5EF4-FFF2-40B4-BE49-F238E27FC236}">
                <a16:creationId xmlns:a16="http://schemas.microsoft.com/office/drawing/2014/main" id="{F531C384-AB1D-A477-2327-1C91BBA691F3}"/>
              </a:ext>
            </a:extLst>
          </p:cNvPr>
          <p:cNvSpPr>
            <a:spLocks noGrp="1"/>
          </p:cNvSpPr>
          <p:nvPr>
            <p:ph sz="half" idx="1"/>
          </p:nvPr>
        </p:nvSpPr>
        <p:spPr>
          <a:xfrm>
            <a:off x="1089653" y="1844825"/>
            <a:ext cx="4992555" cy="4281339"/>
          </a:xfrm>
        </p:spPr>
        <p:txBody>
          <a:bodyPr>
            <a:normAutofit/>
          </a:bodyPr>
          <a:lstStyle/>
          <a:p>
            <a:pPr marL="0" indent="0">
              <a:buNone/>
            </a:pPr>
            <a:endParaRPr lang="fi-FI"/>
          </a:p>
          <a:p>
            <a:pPr marL="0" indent="0">
              <a:buNone/>
            </a:pPr>
            <a:endParaRPr lang="fi-FI"/>
          </a:p>
          <a:p>
            <a:pPr marL="0" indent="0">
              <a:buNone/>
            </a:pPr>
            <a:endParaRPr lang="fi-FI" b="0" i="0">
              <a:effectLst/>
            </a:endParaRPr>
          </a:p>
          <a:p>
            <a:pPr marL="0" indent="0">
              <a:buNone/>
            </a:pPr>
            <a:endParaRPr lang="fi-FI"/>
          </a:p>
        </p:txBody>
      </p:sp>
      <p:sp>
        <p:nvSpPr>
          <p:cNvPr id="6" name="Alatunnisteen paikkamerkki 5">
            <a:extLst>
              <a:ext uri="{FF2B5EF4-FFF2-40B4-BE49-F238E27FC236}">
                <a16:creationId xmlns:a16="http://schemas.microsoft.com/office/drawing/2014/main" id="{A29E655D-2BE1-99AD-1475-2C6274F2BF62}"/>
              </a:ext>
            </a:extLst>
          </p:cNvPr>
          <p:cNvSpPr>
            <a:spLocks noGrp="1"/>
          </p:cNvSpPr>
          <p:nvPr>
            <p:ph type="ftr" sz="quarter" idx="11"/>
          </p:nvPr>
        </p:nvSpPr>
        <p:spPr>
          <a:xfrm>
            <a:off x="2619242" y="6545238"/>
            <a:ext cx="6307371" cy="196131"/>
          </a:xfrm>
        </p:spPr>
        <p:txBody>
          <a:bodyPr anchor="ctr">
            <a:normAutofit/>
          </a:bodyPr>
          <a:lstStyle/>
          <a:p>
            <a:pPr>
              <a:spcAft>
                <a:spcPts val="600"/>
              </a:spcAft>
            </a:pPr>
            <a:r>
              <a:rPr lang="fi-FI" dirty="0"/>
              <a:t>1.2.2024 Venäläinen Saara</a:t>
            </a:r>
          </a:p>
        </p:txBody>
      </p:sp>
      <p:graphicFrame>
        <p:nvGraphicFramePr>
          <p:cNvPr id="2" name="Kaavio 1">
            <a:extLst>
              <a:ext uri="{FF2B5EF4-FFF2-40B4-BE49-F238E27FC236}">
                <a16:creationId xmlns:a16="http://schemas.microsoft.com/office/drawing/2014/main" id="{A205E04E-8818-B6FA-4E19-CA5E5A3D1EEA}"/>
              </a:ext>
            </a:extLst>
          </p:cNvPr>
          <p:cNvGraphicFramePr>
            <a:graphicFrameLocks/>
          </p:cNvGraphicFramePr>
          <p:nvPr>
            <p:extLst>
              <p:ext uri="{D42A27DB-BD31-4B8C-83A1-F6EECF244321}">
                <p14:modId xmlns:p14="http://schemas.microsoft.com/office/powerpoint/2010/main" val="872486547"/>
              </p:ext>
            </p:extLst>
          </p:nvPr>
        </p:nvGraphicFramePr>
        <p:xfrm>
          <a:off x="839416" y="1196752"/>
          <a:ext cx="10094912" cy="4824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5637426"/>
      </p:ext>
    </p:extLst>
  </p:cSld>
  <p:clrMapOvr>
    <a:masterClrMapping/>
  </p:clrMapOvr>
</p:sld>
</file>

<file path=ppt/theme/theme1.xml><?xml version="1.0" encoding="utf-8"?>
<a:theme xmlns:a="http://schemas.openxmlformats.org/drawingml/2006/main" name="TE__DB01_perus__FI_V____RGB[1]">
  <a:themeElements>
    <a:clrScheme name="TE">
      <a:dk1>
        <a:sysClr val="windowText" lastClr="000000"/>
      </a:dk1>
      <a:lt1>
        <a:sysClr val="window" lastClr="FFFFFF"/>
      </a:lt1>
      <a:dk2>
        <a:srgbClr val="003883"/>
      </a:dk2>
      <a:lt2>
        <a:srgbClr val="F0F2CC"/>
      </a:lt2>
      <a:accent1>
        <a:srgbClr val="B6BF00"/>
      </a:accent1>
      <a:accent2>
        <a:srgbClr val="D9640C"/>
      </a:accent2>
      <a:accent3>
        <a:srgbClr val="779346"/>
      </a:accent3>
      <a:accent4>
        <a:srgbClr val="003883"/>
      </a:accent4>
      <a:accent5>
        <a:srgbClr val="4460A5"/>
      </a:accent5>
      <a:accent6>
        <a:srgbClr val="7C7C7C"/>
      </a:accent6>
      <a:hlink>
        <a:srgbClr val="0000FF"/>
      </a:hlink>
      <a:folHlink>
        <a:srgbClr val="800080"/>
      </a:folHlink>
    </a:clrScheme>
    <a:fontScheme name="Office, klassinen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keskus_laaja.potx" id="{B7E1D99D-3A51-4E46-9FED-F03262524ED6}" vid="{EEB27F56-48A9-454F-8334-12EE270DC94C}"/>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xml_kameleon>
  <julkisuus/>
  <laatijaorganisaatio>TET POS|fb669311-ae2c-4439-9758-dcd76d9c1d98</laatijaorganisaatio>
  <dokumentin_x0020_tila/>
  <kieli>Suomi</kieli>
  <päiväys>23.10.2023</päiväys>
  <kehalaatija>Venäläinen Saara</kehalaatija>
  <dokumenttityyppi>Esitys</dokumenttityyppi>
</xml_kameleon>
</file>

<file path=customXml/itemProps1.xml><?xml version="1.0" encoding="utf-8"?>
<ds:datastoreItem xmlns:ds="http://schemas.openxmlformats.org/officeDocument/2006/customXml" ds:itemID="{82B6D948-08F5-4E5B-A439-AF19E1FA4876}">
  <ds:schemaRefs/>
</ds:datastoreItem>
</file>

<file path=docProps/app.xml><?xml version="1.0" encoding="utf-8"?>
<Properties xmlns="http://schemas.openxmlformats.org/officeDocument/2006/extended-properties" xmlns:vt="http://schemas.openxmlformats.org/officeDocument/2006/docPropsVTypes">
  <Template>Wisp</Template>
  <TotalTime>992</TotalTime>
  <Words>315</Words>
  <Application>Microsoft Office PowerPoint</Application>
  <PresentationFormat>Laajakuva</PresentationFormat>
  <Paragraphs>52</Paragraphs>
  <Slides>5</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5</vt:i4>
      </vt:variant>
    </vt:vector>
  </HeadingPairs>
  <TitlesOfParts>
    <vt:vector size="10" baseType="lpstr">
      <vt:lpstr>Arial</vt:lpstr>
      <vt:lpstr>Calibri</vt:lpstr>
      <vt:lpstr>TEDigiStyleGuideAt</vt:lpstr>
      <vt:lpstr>Wingdings</vt:lpstr>
      <vt:lpstr>TE__DB01_perus__FI_V____RGB[1]</vt:lpstr>
      <vt:lpstr>Työvoimakoulutuksesta apua työllistymiseen Koulutuksen ja työllisyyden teemailta, Rautalampi 1.2.2024</vt:lpstr>
      <vt:lpstr>PowerPoint-esitys</vt:lpstr>
      <vt:lpstr>PowerPoint-esitys</vt:lpstr>
      <vt:lpstr>PowerPoint-esitys</vt:lpstr>
      <vt:lpstr>Työvoimakoulutuksen tapahtumia 2023 (LÄHDE: Työnvälitystilasto Taulu TYK5A Hakemukset työvoimakoulutukseen, aloittaneet, suorittaneet ja keskeyttäneet toimiston mukaan) </vt:lpstr>
    </vt:vector>
  </TitlesOfParts>
  <Company>Pohjois-Savon TE-toimisto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Venäläinen Saara</dc:creator>
  <cp:keywords/>
  <cp:lastModifiedBy>Marjo Hartikainen</cp:lastModifiedBy>
  <cp:revision>15</cp:revision>
  <dcterms:created xsi:type="dcterms:W3CDTF">2023-10-23T07:30:35Z</dcterms:created>
  <dcterms:modified xsi:type="dcterms:W3CDTF">2024-02-05T06:32:17Z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vKameleonVerID">
    <vt:lpwstr>460.1018.02.011</vt:lpwstr>
  </property>
  <property fmtid="{D5CDD505-2E9C-101B-9397-08002B2CF9AE}" pid="3" name="dvSaved">
    <vt:lpwstr>1</vt:lpwstr>
  </property>
  <property fmtid="{D5CDD505-2E9C-101B-9397-08002B2CF9AE}" pid="4" name="dvLanguage">
    <vt:lpwstr>1035</vt:lpwstr>
  </property>
  <property fmtid="{D5CDD505-2E9C-101B-9397-08002B2CF9AE}" pid="5" name="dvTemplate">
    <vt:lpwstr>te-keskus_laaja.potx</vt:lpwstr>
  </property>
  <property fmtid="{D5CDD505-2E9C-101B-9397-08002B2CF9AE}" pid="6" name="dvDefinition">
    <vt:lpwstr>1018 (dd_default.xml)</vt:lpwstr>
  </property>
  <property fmtid="{D5CDD505-2E9C-101B-9397-08002B2CF9AE}" pid="7" name="dvDefinitionID">
    <vt:lpwstr>1018</vt:lpwstr>
  </property>
  <property fmtid="{D5CDD505-2E9C-101B-9397-08002B2CF9AE}" pid="8" name="dvContentFile">
    <vt:lpwstr>dd_default.xml</vt:lpwstr>
  </property>
  <property fmtid="{D5CDD505-2E9C-101B-9397-08002B2CF9AE}" pid="9" name="dvGlobalVerID">
    <vt:lpwstr>460.90.02.297</vt:lpwstr>
  </property>
  <property fmtid="{D5CDD505-2E9C-101B-9397-08002B2CF9AE}" pid="10" name="dvDefinitionVersion">
    <vt:lpwstr>02.011 / 7.9.2022</vt:lpwstr>
  </property>
  <property fmtid="{D5CDD505-2E9C-101B-9397-08002B2CF9AE}" pid="11" name="filename">
    <vt:lpwstr>false</vt:lpwstr>
  </property>
  <property fmtid="{D5CDD505-2E9C-101B-9397-08002B2CF9AE}" pid="12" name="filenameandpath">
    <vt:lpwstr>false</vt:lpwstr>
  </property>
  <property fmtid="{D5CDD505-2E9C-101B-9397-08002B2CF9AE}" pid="13" name="dvPagenumberExist">
    <vt:lpwstr>1</vt:lpwstr>
  </property>
  <property fmtid="{D5CDD505-2E9C-101B-9397-08002B2CF9AE}" pid="14" name="dvAuthorExist">
    <vt:lpwstr>1</vt:lpwstr>
  </property>
  <property fmtid="{D5CDD505-2E9C-101B-9397-08002B2CF9AE}" pid="15" name="dvDateExist">
    <vt:lpwstr>-1</vt:lpwstr>
  </property>
  <property fmtid="{D5CDD505-2E9C-101B-9397-08002B2CF9AE}" pid="16" name="dvCategory">
    <vt:lpwstr>165</vt:lpwstr>
  </property>
  <property fmtid="{D5CDD505-2E9C-101B-9397-08002B2CF9AE}" pid="17" name="dvCategory_2">
    <vt:lpwstr>56</vt:lpwstr>
  </property>
  <property fmtid="{D5CDD505-2E9C-101B-9397-08002B2CF9AE}" pid="18" name="dvSavepath">
    <vt:lpwstr/>
  </property>
  <property fmtid="{D5CDD505-2E9C-101B-9397-08002B2CF9AE}" pid="19" name="dvUsed">
    <vt:lpwstr>1</vt:lpwstr>
  </property>
  <property fmtid="{D5CDD505-2E9C-101B-9397-08002B2CF9AE}" pid="20" name="dvCompany">
    <vt:lpwstr>TET POS</vt:lpwstr>
  </property>
  <property fmtid="{D5CDD505-2E9C-101B-9397-08002B2CF9AE}" pid="21" name="dvSite">
    <vt:lpwstr>Kuopio</vt:lpwstr>
  </property>
  <property fmtid="{D5CDD505-2E9C-101B-9397-08002B2CF9AE}" pid="22" name="dvSite_short">
    <vt:lpwstr>Pohjois-Savon TE-palvelut</vt:lpwstr>
  </property>
  <property fmtid="{D5CDD505-2E9C-101B-9397-08002B2CF9AE}" pid="23" name="dvNumbering">
    <vt:lpwstr>0</vt:lpwstr>
  </property>
  <property fmtid="{D5CDD505-2E9C-101B-9397-08002B2CF9AE}" pid="24" name="dvDUname">
    <vt:lpwstr>Venäläinen Saara</vt:lpwstr>
  </property>
  <property fmtid="{D5CDD505-2E9C-101B-9397-08002B2CF9AE}" pid="25" name="dvdufname">
    <vt:lpwstr>Saara</vt:lpwstr>
  </property>
  <property fmtid="{D5CDD505-2E9C-101B-9397-08002B2CF9AE}" pid="26" name="dvdulname">
    <vt:lpwstr>Venäläinen</vt:lpwstr>
  </property>
  <property fmtid="{D5CDD505-2E9C-101B-9397-08002B2CF9AE}" pid="27" name="dvDUdepartment">
    <vt:lpwstr/>
  </property>
  <property fmtid="{D5CDD505-2E9C-101B-9397-08002B2CF9AE}" pid="28" name="dvLogoExist">
    <vt:lpwstr>0</vt:lpwstr>
  </property>
  <property fmtid="{D5CDD505-2E9C-101B-9397-08002B2CF9AE}" pid="29" name="dvCurrentlogo">
    <vt:lpwstr/>
  </property>
  <property fmtid="{D5CDD505-2E9C-101B-9397-08002B2CF9AE}" pid="30" name="julkisuus">
    <vt:lpwstr/>
  </property>
  <property fmtid="{D5CDD505-2E9C-101B-9397-08002B2CF9AE}" pid="31" name="Laatijaorganisaatio">
    <vt:lpwstr>Pohjois-Savon TE-toimisto</vt:lpwstr>
  </property>
  <property fmtid="{D5CDD505-2E9C-101B-9397-08002B2CF9AE}" pid="32" name="Dokumentin_x0020_tila">
    <vt:lpwstr/>
  </property>
  <property fmtid="{D5CDD505-2E9C-101B-9397-08002B2CF9AE}" pid="33" name="Kieli">
    <vt:lpwstr>Suomi</vt:lpwstr>
  </property>
  <property fmtid="{D5CDD505-2E9C-101B-9397-08002B2CF9AE}" pid="34" name="Päiväys">
    <vt:filetime>2023-10-22T21:00:00Z</vt:filetime>
  </property>
  <property fmtid="{D5CDD505-2E9C-101B-9397-08002B2CF9AE}" pid="35" name="KEHALaatija">
    <vt:lpwstr>Venäläinen Saara</vt:lpwstr>
  </property>
  <property fmtid="{D5CDD505-2E9C-101B-9397-08002B2CF9AE}" pid="36" name="Asiakirjan tyyppi">
    <vt:lpwstr>Esitys</vt:lpwstr>
  </property>
  <property fmtid="{D5CDD505-2E9C-101B-9397-08002B2CF9AE}" pid="37" name="Dokumenttityyppi">
    <vt:lpwstr>Esitys</vt:lpwstr>
  </property>
</Properties>
</file>